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drawings/drawing4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notesSlides/notesSlide13.xml" ContentType="application/vnd.openxmlformats-officedocument.presentationml.notesSlide+xml"/>
  <Override PartName="/ppt/charts/chart11.xml" ContentType="application/vnd.openxmlformats-officedocument.drawingml.chart+xml"/>
  <Override PartName="/ppt/drawings/drawing5.xml" ContentType="application/vnd.openxmlformats-officedocument.drawingml.chartshapes+xml"/>
  <Override PartName="/ppt/notesSlides/notesSlide14.xml" ContentType="application/vnd.openxmlformats-officedocument.presentationml.notesSlide+xml"/>
  <Override PartName="/ppt/charts/chart12.xml" ContentType="application/vnd.openxmlformats-officedocument.drawingml.chart+xml"/>
  <Override PartName="/ppt/drawings/drawing6.xml" ContentType="application/vnd.openxmlformats-officedocument.drawingml.chartshape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charts/chart15.xml" ContentType="application/vnd.openxmlformats-officedocument.drawingml.chart+xml"/>
  <Override PartName="/ppt/notesSlides/notesSlide19.xml" ContentType="application/vnd.openxmlformats-officedocument.presentationml.notesSlide+xml"/>
  <Override PartName="/ppt/charts/chart16.xml" ContentType="application/vnd.openxmlformats-officedocument.drawingml.chart+xml"/>
  <Override PartName="/ppt/notesSlides/notesSlide20.xml" ContentType="application/vnd.openxmlformats-officedocument.presentationml.notesSlide+xml"/>
  <Override PartName="/ppt/charts/chart17.xml" ContentType="application/vnd.openxmlformats-officedocument.drawingml.chart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7">
  <p:sldMasterIdLst>
    <p:sldMasterId id="2147483648" r:id="rId1"/>
  </p:sldMasterIdLst>
  <p:notesMasterIdLst>
    <p:notesMasterId r:id="rId23"/>
  </p:notesMasterIdLst>
  <p:sldIdLst>
    <p:sldId id="256" r:id="rId2"/>
    <p:sldId id="392" r:id="rId3"/>
    <p:sldId id="393" r:id="rId4"/>
    <p:sldId id="394" r:id="rId5"/>
    <p:sldId id="395" r:id="rId6"/>
    <p:sldId id="402" r:id="rId7"/>
    <p:sldId id="415" r:id="rId8"/>
    <p:sldId id="416" r:id="rId9"/>
    <p:sldId id="404" r:id="rId10"/>
    <p:sldId id="406" r:id="rId11"/>
    <p:sldId id="405" r:id="rId12"/>
    <p:sldId id="417" r:id="rId13"/>
    <p:sldId id="418" r:id="rId14"/>
    <p:sldId id="419" r:id="rId15"/>
    <p:sldId id="421" r:id="rId16"/>
    <p:sldId id="410" r:id="rId17"/>
    <p:sldId id="426" r:id="rId18"/>
    <p:sldId id="427" r:id="rId19"/>
    <p:sldId id="428" r:id="rId20"/>
    <p:sldId id="429" r:id="rId21"/>
    <p:sldId id="318" r:id="rId22"/>
  </p:sldIdLst>
  <p:sldSz cx="9144000" cy="6858000" type="screen4x3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ção Predefinida" id="{2D10FD2B-115F-4F76-B9C4-C91C8FDB9030}">
          <p14:sldIdLst>
            <p14:sldId id="256"/>
            <p14:sldId id="392"/>
            <p14:sldId id="393"/>
            <p14:sldId id="394"/>
            <p14:sldId id="395"/>
            <p14:sldId id="402"/>
            <p14:sldId id="415"/>
            <p14:sldId id="416"/>
            <p14:sldId id="404"/>
            <p14:sldId id="406"/>
            <p14:sldId id="405"/>
            <p14:sldId id="417"/>
            <p14:sldId id="418"/>
            <p14:sldId id="419"/>
            <p14:sldId id="421"/>
            <p14:sldId id="410"/>
            <p14:sldId id="426"/>
            <p14:sldId id="427"/>
            <p14:sldId id="428"/>
            <p14:sldId id="429"/>
            <p14:sldId id="31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C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0" d="100"/>
          <a:sy n="80" d="100"/>
        </p:scale>
        <p:origin x="-2430" y="-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2" d="100"/>
        <a:sy n="82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3540" y="228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stes\Desktop\AGOSTO%202021_REL%201&#186;%20S%202021\gr&#225;ficos%20do%20relat&#243;rio%20semestral%20_1%20S%202021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shared\CRL\07%20-%20RELAT&#211;RIOS%20CRL\0701%20-%20RELAT&#211;RIOS%20sobre%20Emprego%20e%20Forma&#231;&#227;o%20Profissional\Relat&#243;rio%202021%20-%201&#186;%20semestre\Livro1%20EN%201&#186;%20sem%202021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LSB32BBDC\fs\shared\CRL\07%20-%20RELAT&#211;RIOS%20CRL\0701%20-%20RELAT&#211;RIOS%20sobre%20Emprego%20e%20Forma&#231;&#227;o%20Profissional\Relat&#243;rio%202021%20-%201&#186;%20semestre\Livro1%20EN%201&#186;%20sem%202021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LSB32BBDC\fs\shared\CRL\07%20-%20RELAT&#211;RIOS%20CRL\0701%20-%20RELAT&#211;RIOS%20sobre%20Emprego%20e%20Forma&#231;&#227;o%20Profissional\Relat&#243;rio%202021%20-%201&#186;%20semestre\Livro1%20EN%201&#186;%20sem%202021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crl-tamaro\Perfil\Desktop\Semestral%202020\Livro1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crl-tamaro\Perfil\Desktop\Semestral%202020\Livro1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crl-tamaro\Perfil\Desktop\Semestral%202020\Livro1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crl-tamaro\Perfil\Desktop\Semestral%202020\Livro1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shared\CRL\07%20-%20RELAT&#211;RIOS%20CRL\0701%20-%20RELAT&#211;RIOS%20sobre%20Emprego%20e%20Forma&#231;&#227;o%20Profissional\Relat&#243;rio%202021%20-%201&#186;%20semestre\Livro1%20EN%201&#186;%20sem%20202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stes\Desktop\AGOSTO%202021_REL%201&#186;%20S%202021\gr&#225;ficos%20do%20relat&#243;rio%20semestral%20_1%20S%20202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estes\Desktop\AGOSTO%202021_REL%201&#186;%20S%202021\gr&#225;ficos%20do%20relat&#243;rio%20semestral%20_1%20S%202021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LSB32BBDC\fs\shared\CRL\07%20-%20RELAT&#211;RIOS%20CRL\0701%20-%20RELAT&#211;RIOS%20sobre%20Emprego%20e%20Forma&#231;&#227;o%20Profissional\Relat&#243;rio%202021%20-%201&#186;%20semestre\Livro1%20EN%201&#186;%20sem%202021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LSB32BBDC\fs\shared\CRL\07%20-%20RELAT&#211;RIOS%20CRL\0701%20-%20RELAT&#211;RIOS%20sobre%20Emprego%20e%20Forma&#231;&#227;o%20Profissional\Relat&#243;rio%202021%20-%201&#186;%20semestre\Livro1%20EN%201&#186;%20sem%202021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LSB32BBDC\fs\shared\CRL\07%20-%20RELAT&#211;RIOS%20CRL\0701%20-%20RELAT&#211;RIOS%20sobre%20Emprego%20e%20Forma&#231;&#227;o%20Profissional\Relat&#243;rio%202021%20-%201&#186;%20semestre\Livro1%20EN%201&#186;%20sem%20202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shared\CRL\07%20-%20RELAT&#211;RIOS%20CRL\0701%20-%20RELAT&#211;RIOS%20sobre%20Emprego%20e%20Forma&#231;&#227;o%20Profissional\Relat&#243;rio%202021%20-%201&#186;%20semestre\Livro1%20EN%201&#186;%20sem%202021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LSB32BBDC\fs\shared\CRL\07%20-%20RELAT&#211;RIOS%20CRL\0701%20-%20RELAT&#211;RIOS%20sobre%20Emprego%20e%20Forma&#231;&#227;o%20Profissional\Relat&#243;rio%202021%20-%201&#186;%20semestre\Livro1%20EN%201&#186;%20sem%202021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LSB32BBDC\fs\shared\CRL\07%20-%20RELAT&#211;RIOS%20CRL\0701%20-%20RELAT&#211;RIOS%20sobre%20Emprego%20e%20Forma&#231;&#227;o%20Profissional\Relat&#243;rio%202021%20-%201&#186;%20semestre\Livro1%20EN%201&#186;%20sem%2020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 2'!$C$6</c:f>
              <c:strCache>
                <c:ptCount val="1"/>
                <c:pt idx="0">
                  <c:v>Zona EURO (19 países)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'Fig 2'!$B$7:$B$62</c:f>
              <c:strCache>
                <c:ptCount val="56"/>
                <c:pt idx="0">
                  <c:v>2017M01</c:v>
                </c:pt>
                <c:pt idx="1">
                  <c:v>2017M02</c:v>
                </c:pt>
                <c:pt idx="2">
                  <c:v>2017M03</c:v>
                </c:pt>
                <c:pt idx="3">
                  <c:v>2017M04</c:v>
                </c:pt>
                <c:pt idx="4">
                  <c:v>2017M05</c:v>
                </c:pt>
                <c:pt idx="5">
                  <c:v>2017M06</c:v>
                </c:pt>
                <c:pt idx="6">
                  <c:v>2017M07</c:v>
                </c:pt>
                <c:pt idx="7">
                  <c:v>2017M08</c:v>
                </c:pt>
                <c:pt idx="8">
                  <c:v>2017M09</c:v>
                </c:pt>
                <c:pt idx="9">
                  <c:v>2017M10</c:v>
                </c:pt>
                <c:pt idx="10">
                  <c:v>2017M11</c:v>
                </c:pt>
                <c:pt idx="11">
                  <c:v>2017M12</c:v>
                </c:pt>
                <c:pt idx="12">
                  <c:v>2018M01</c:v>
                </c:pt>
                <c:pt idx="13">
                  <c:v>2018M02</c:v>
                </c:pt>
                <c:pt idx="14">
                  <c:v>2018M03</c:v>
                </c:pt>
                <c:pt idx="15">
                  <c:v>2018M04</c:v>
                </c:pt>
                <c:pt idx="16">
                  <c:v>2018M05</c:v>
                </c:pt>
                <c:pt idx="17">
                  <c:v>2018M06</c:v>
                </c:pt>
                <c:pt idx="18">
                  <c:v>2018M07</c:v>
                </c:pt>
                <c:pt idx="19">
                  <c:v>2018M08</c:v>
                </c:pt>
                <c:pt idx="20">
                  <c:v>2018M09</c:v>
                </c:pt>
                <c:pt idx="21">
                  <c:v>2018M10</c:v>
                </c:pt>
                <c:pt idx="22">
                  <c:v>2018M11</c:v>
                </c:pt>
                <c:pt idx="23">
                  <c:v>2018M12</c:v>
                </c:pt>
                <c:pt idx="24">
                  <c:v>2019M01</c:v>
                </c:pt>
                <c:pt idx="25">
                  <c:v>2019M02</c:v>
                </c:pt>
                <c:pt idx="26">
                  <c:v>2019M03</c:v>
                </c:pt>
                <c:pt idx="27">
                  <c:v>2019M04</c:v>
                </c:pt>
                <c:pt idx="28">
                  <c:v>2019M05</c:v>
                </c:pt>
                <c:pt idx="29">
                  <c:v>2019M06</c:v>
                </c:pt>
                <c:pt idx="30">
                  <c:v>2019M07</c:v>
                </c:pt>
                <c:pt idx="31">
                  <c:v>2019M08</c:v>
                </c:pt>
                <c:pt idx="32">
                  <c:v>2019M09</c:v>
                </c:pt>
                <c:pt idx="33">
                  <c:v>2019M10</c:v>
                </c:pt>
                <c:pt idx="34">
                  <c:v>2019M11</c:v>
                </c:pt>
                <c:pt idx="35">
                  <c:v>2019M12</c:v>
                </c:pt>
                <c:pt idx="36">
                  <c:v>2020M01</c:v>
                </c:pt>
                <c:pt idx="37">
                  <c:v>2020M02</c:v>
                </c:pt>
                <c:pt idx="38">
                  <c:v>2020M03</c:v>
                </c:pt>
                <c:pt idx="39">
                  <c:v>2020M04</c:v>
                </c:pt>
                <c:pt idx="40">
                  <c:v>2020M05</c:v>
                </c:pt>
                <c:pt idx="41">
                  <c:v>2020M06</c:v>
                </c:pt>
                <c:pt idx="42">
                  <c:v>2020M07</c:v>
                </c:pt>
                <c:pt idx="43">
                  <c:v>2020M08</c:v>
                </c:pt>
                <c:pt idx="44">
                  <c:v>2020M09</c:v>
                </c:pt>
                <c:pt idx="45">
                  <c:v>2020M10</c:v>
                </c:pt>
                <c:pt idx="46">
                  <c:v>2020M11</c:v>
                </c:pt>
                <c:pt idx="47">
                  <c:v>2020M12</c:v>
                </c:pt>
                <c:pt idx="48">
                  <c:v>2021M01</c:v>
                </c:pt>
                <c:pt idx="49">
                  <c:v>2021M02</c:v>
                </c:pt>
                <c:pt idx="50">
                  <c:v>2021M03</c:v>
                </c:pt>
                <c:pt idx="51">
                  <c:v>2021M04</c:v>
                </c:pt>
                <c:pt idx="52">
                  <c:v>2021M05</c:v>
                </c:pt>
                <c:pt idx="53">
                  <c:v>2021M06</c:v>
                </c:pt>
                <c:pt idx="54">
                  <c:v>2021M07</c:v>
                </c:pt>
                <c:pt idx="55">
                  <c:v>2021M08</c:v>
                </c:pt>
              </c:strCache>
            </c:strRef>
          </c:cat>
          <c:val>
            <c:numRef>
              <c:f>'Fig 2'!$C$7:$C$62</c:f>
              <c:numCache>
                <c:formatCode>#,##0.0</c:formatCode>
                <c:ptCount val="56"/>
                <c:pt idx="0">
                  <c:v>1.7</c:v>
                </c:pt>
                <c:pt idx="1">
                  <c:v>2</c:v>
                </c:pt>
                <c:pt idx="2">
                  <c:v>1.5</c:v>
                </c:pt>
                <c:pt idx="3">
                  <c:v>1.9</c:v>
                </c:pt>
                <c:pt idx="4">
                  <c:v>1.4</c:v>
                </c:pt>
                <c:pt idx="5">
                  <c:v>1.3</c:v>
                </c:pt>
                <c:pt idx="6">
                  <c:v>1.3</c:v>
                </c:pt>
                <c:pt idx="7">
                  <c:v>1.5</c:v>
                </c:pt>
                <c:pt idx="8">
                  <c:v>1.6</c:v>
                </c:pt>
                <c:pt idx="9">
                  <c:v>1.4</c:v>
                </c:pt>
                <c:pt idx="10">
                  <c:v>1.5</c:v>
                </c:pt>
                <c:pt idx="11">
                  <c:v>1.3</c:v>
                </c:pt>
                <c:pt idx="12">
                  <c:v>1.3</c:v>
                </c:pt>
                <c:pt idx="13">
                  <c:v>1.1000000000000001</c:v>
                </c:pt>
                <c:pt idx="14">
                  <c:v>1.4</c:v>
                </c:pt>
                <c:pt idx="15">
                  <c:v>1.2</c:v>
                </c:pt>
                <c:pt idx="16">
                  <c:v>2</c:v>
                </c:pt>
                <c:pt idx="17">
                  <c:v>2</c:v>
                </c:pt>
                <c:pt idx="18">
                  <c:v>2.2000000000000002</c:v>
                </c:pt>
                <c:pt idx="19">
                  <c:v>2.1</c:v>
                </c:pt>
                <c:pt idx="20">
                  <c:v>2.1</c:v>
                </c:pt>
                <c:pt idx="21">
                  <c:v>2.2999999999999998</c:v>
                </c:pt>
                <c:pt idx="22">
                  <c:v>1.9</c:v>
                </c:pt>
                <c:pt idx="23">
                  <c:v>1.5</c:v>
                </c:pt>
                <c:pt idx="24">
                  <c:v>1.4</c:v>
                </c:pt>
                <c:pt idx="25">
                  <c:v>1.5</c:v>
                </c:pt>
                <c:pt idx="26">
                  <c:v>1.4</c:v>
                </c:pt>
                <c:pt idx="27">
                  <c:v>1.7</c:v>
                </c:pt>
                <c:pt idx="28">
                  <c:v>1.2</c:v>
                </c:pt>
                <c:pt idx="29">
                  <c:v>1.3</c:v>
                </c:pt>
                <c:pt idx="30" formatCode="#,##0">
                  <c:v>1</c:v>
                </c:pt>
                <c:pt idx="31" formatCode="#,##0">
                  <c:v>1</c:v>
                </c:pt>
                <c:pt idx="32" formatCode="#,##0.##########">
                  <c:v>0.8</c:v>
                </c:pt>
                <c:pt idx="33" formatCode="#,##0.##########">
                  <c:v>0.7</c:v>
                </c:pt>
                <c:pt idx="34" formatCode="#,##0">
                  <c:v>1</c:v>
                </c:pt>
                <c:pt idx="35" formatCode="#,##0.##########">
                  <c:v>1.3</c:v>
                </c:pt>
                <c:pt idx="36" formatCode="#,##0.##########">
                  <c:v>1.4</c:v>
                </c:pt>
                <c:pt idx="37" formatCode="#,##0.##########">
                  <c:v>1.2</c:v>
                </c:pt>
                <c:pt idx="38" formatCode="#,##0.##########">
                  <c:v>0.7</c:v>
                </c:pt>
                <c:pt idx="39" formatCode="#,##0.##########">
                  <c:v>0.3</c:v>
                </c:pt>
                <c:pt idx="40" formatCode="#,##0.##########">
                  <c:v>0.1</c:v>
                </c:pt>
                <c:pt idx="41" formatCode="#,##0.##########">
                  <c:v>0.3</c:v>
                </c:pt>
                <c:pt idx="42" formatCode="#,##0.##########">
                  <c:v>0.4</c:v>
                </c:pt>
                <c:pt idx="43" formatCode="#,##0.##########">
                  <c:v>-0.2</c:v>
                </c:pt>
                <c:pt idx="44" formatCode="#,##0.##########">
                  <c:v>-0.3</c:v>
                </c:pt>
                <c:pt idx="45" formatCode="#,##0.##########">
                  <c:v>-0.3</c:v>
                </c:pt>
                <c:pt idx="46" formatCode="#,##0.##########">
                  <c:v>-0.3</c:v>
                </c:pt>
                <c:pt idx="47" formatCode="#,##0.##########">
                  <c:v>-0.3</c:v>
                </c:pt>
                <c:pt idx="48" formatCode="#,##0.##########">
                  <c:v>0.9</c:v>
                </c:pt>
                <c:pt idx="49" formatCode="#,##0.##########">
                  <c:v>0.9</c:v>
                </c:pt>
                <c:pt idx="50" formatCode="#,##0.##########">
                  <c:v>1.3</c:v>
                </c:pt>
                <c:pt idx="51" formatCode="#,##0.##########">
                  <c:v>1.6</c:v>
                </c:pt>
                <c:pt idx="52">
                  <c:v>2</c:v>
                </c:pt>
                <c:pt idx="53" formatCode="#,##0.##########">
                  <c:v>1.9</c:v>
                </c:pt>
                <c:pt idx="54" formatCode="#,##0.##########">
                  <c:v>2.2000000000000002</c:v>
                </c:pt>
                <c:pt idx="55">
                  <c:v>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9BF-4752-881B-45B7904780FE}"/>
            </c:ext>
          </c:extLst>
        </c:ser>
        <c:ser>
          <c:idx val="1"/>
          <c:order val="1"/>
          <c:tx>
            <c:strRef>
              <c:f>'Fig 2'!$D$6</c:f>
              <c:strCache>
                <c:ptCount val="1"/>
                <c:pt idx="0">
                  <c:v>Portugal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'Fig 2'!$B$7:$B$62</c:f>
              <c:strCache>
                <c:ptCount val="56"/>
                <c:pt idx="0">
                  <c:v>2017M01</c:v>
                </c:pt>
                <c:pt idx="1">
                  <c:v>2017M02</c:v>
                </c:pt>
                <c:pt idx="2">
                  <c:v>2017M03</c:v>
                </c:pt>
                <c:pt idx="3">
                  <c:v>2017M04</c:v>
                </c:pt>
                <c:pt idx="4">
                  <c:v>2017M05</c:v>
                </c:pt>
                <c:pt idx="5">
                  <c:v>2017M06</c:v>
                </c:pt>
                <c:pt idx="6">
                  <c:v>2017M07</c:v>
                </c:pt>
                <c:pt idx="7">
                  <c:v>2017M08</c:v>
                </c:pt>
                <c:pt idx="8">
                  <c:v>2017M09</c:v>
                </c:pt>
                <c:pt idx="9">
                  <c:v>2017M10</c:v>
                </c:pt>
                <c:pt idx="10">
                  <c:v>2017M11</c:v>
                </c:pt>
                <c:pt idx="11">
                  <c:v>2017M12</c:v>
                </c:pt>
                <c:pt idx="12">
                  <c:v>2018M01</c:v>
                </c:pt>
                <c:pt idx="13">
                  <c:v>2018M02</c:v>
                </c:pt>
                <c:pt idx="14">
                  <c:v>2018M03</c:v>
                </c:pt>
                <c:pt idx="15">
                  <c:v>2018M04</c:v>
                </c:pt>
                <c:pt idx="16">
                  <c:v>2018M05</c:v>
                </c:pt>
                <c:pt idx="17">
                  <c:v>2018M06</c:v>
                </c:pt>
                <c:pt idx="18">
                  <c:v>2018M07</c:v>
                </c:pt>
                <c:pt idx="19">
                  <c:v>2018M08</c:v>
                </c:pt>
                <c:pt idx="20">
                  <c:v>2018M09</c:v>
                </c:pt>
                <c:pt idx="21">
                  <c:v>2018M10</c:v>
                </c:pt>
                <c:pt idx="22">
                  <c:v>2018M11</c:v>
                </c:pt>
                <c:pt idx="23">
                  <c:v>2018M12</c:v>
                </c:pt>
                <c:pt idx="24">
                  <c:v>2019M01</c:v>
                </c:pt>
                <c:pt idx="25">
                  <c:v>2019M02</c:v>
                </c:pt>
                <c:pt idx="26">
                  <c:v>2019M03</c:v>
                </c:pt>
                <c:pt idx="27">
                  <c:v>2019M04</c:v>
                </c:pt>
                <c:pt idx="28">
                  <c:v>2019M05</c:v>
                </c:pt>
                <c:pt idx="29">
                  <c:v>2019M06</c:v>
                </c:pt>
                <c:pt idx="30">
                  <c:v>2019M07</c:v>
                </c:pt>
                <c:pt idx="31">
                  <c:v>2019M08</c:v>
                </c:pt>
                <c:pt idx="32">
                  <c:v>2019M09</c:v>
                </c:pt>
                <c:pt idx="33">
                  <c:v>2019M10</c:v>
                </c:pt>
                <c:pt idx="34">
                  <c:v>2019M11</c:v>
                </c:pt>
                <c:pt idx="35">
                  <c:v>2019M12</c:v>
                </c:pt>
                <c:pt idx="36">
                  <c:v>2020M01</c:v>
                </c:pt>
                <c:pt idx="37">
                  <c:v>2020M02</c:v>
                </c:pt>
                <c:pt idx="38">
                  <c:v>2020M03</c:v>
                </c:pt>
                <c:pt idx="39">
                  <c:v>2020M04</c:v>
                </c:pt>
                <c:pt idx="40">
                  <c:v>2020M05</c:v>
                </c:pt>
                <c:pt idx="41">
                  <c:v>2020M06</c:v>
                </c:pt>
                <c:pt idx="42">
                  <c:v>2020M07</c:v>
                </c:pt>
                <c:pt idx="43">
                  <c:v>2020M08</c:v>
                </c:pt>
                <c:pt idx="44">
                  <c:v>2020M09</c:v>
                </c:pt>
                <c:pt idx="45">
                  <c:v>2020M10</c:v>
                </c:pt>
                <c:pt idx="46">
                  <c:v>2020M11</c:v>
                </c:pt>
                <c:pt idx="47">
                  <c:v>2020M12</c:v>
                </c:pt>
                <c:pt idx="48">
                  <c:v>2021M01</c:v>
                </c:pt>
                <c:pt idx="49">
                  <c:v>2021M02</c:v>
                </c:pt>
                <c:pt idx="50">
                  <c:v>2021M03</c:v>
                </c:pt>
                <c:pt idx="51">
                  <c:v>2021M04</c:v>
                </c:pt>
                <c:pt idx="52">
                  <c:v>2021M05</c:v>
                </c:pt>
                <c:pt idx="53">
                  <c:v>2021M06</c:v>
                </c:pt>
                <c:pt idx="54">
                  <c:v>2021M07</c:v>
                </c:pt>
                <c:pt idx="55">
                  <c:v>2021M08</c:v>
                </c:pt>
              </c:strCache>
            </c:strRef>
          </c:cat>
          <c:val>
            <c:numRef>
              <c:f>'Fig 2'!$D$7:$D$62</c:f>
              <c:numCache>
                <c:formatCode>#,##0.0</c:formatCode>
                <c:ptCount val="56"/>
                <c:pt idx="0">
                  <c:v>1.3</c:v>
                </c:pt>
                <c:pt idx="1">
                  <c:v>1.6</c:v>
                </c:pt>
                <c:pt idx="2">
                  <c:v>1.4</c:v>
                </c:pt>
                <c:pt idx="3">
                  <c:v>2.4</c:v>
                </c:pt>
                <c:pt idx="4">
                  <c:v>1.7</c:v>
                </c:pt>
                <c:pt idx="5">
                  <c:v>1</c:v>
                </c:pt>
                <c:pt idx="6">
                  <c:v>1</c:v>
                </c:pt>
                <c:pt idx="7">
                  <c:v>1.3</c:v>
                </c:pt>
                <c:pt idx="8">
                  <c:v>1.6</c:v>
                </c:pt>
                <c:pt idx="9">
                  <c:v>1.9</c:v>
                </c:pt>
                <c:pt idx="10">
                  <c:v>1.8</c:v>
                </c:pt>
                <c:pt idx="11">
                  <c:v>1.6</c:v>
                </c:pt>
                <c:pt idx="12">
                  <c:v>1.1000000000000001</c:v>
                </c:pt>
                <c:pt idx="13">
                  <c:v>0.7</c:v>
                </c:pt>
                <c:pt idx="14">
                  <c:v>0.8</c:v>
                </c:pt>
                <c:pt idx="15">
                  <c:v>0.3</c:v>
                </c:pt>
                <c:pt idx="16">
                  <c:v>1.4</c:v>
                </c:pt>
                <c:pt idx="17">
                  <c:v>2</c:v>
                </c:pt>
                <c:pt idx="18">
                  <c:v>2.2000000000000002</c:v>
                </c:pt>
                <c:pt idx="19">
                  <c:v>1.3</c:v>
                </c:pt>
                <c:pt idx="20">
                  <c:v>1.8</c:v>
                </c:pt>
                <c:pt idx="21">
                  <c:v>0.8</c:v>
                </c:pt>
                <c:pt idx="22">
                  <c:v>0.9</c:v>
                </c:pt>
                <c:pt idx="23">
                  <c:v>0.6</c:v>
                </c:pt>
                <c:pt idx="24">
                  <c:v>0.6</c:v>
                </c:pt>
                <c:pt idx="25">
                  <c:v>0.9</c:v>
                </c:pt>
                <c:pt idx="26">
                  <c:v>0.8</c:v>
                </c:pt>
                <c:pt idx="27">
                  <c:v>0.9</c:v>
                </c:pt>
                <c:pt idx="28">
                  <c:v>0.3</c:v>
                </c:pt>
                <c:pt idx="29">
                  <c:v>0.7</c:v>
                </c:pt>
                <c:pt idx="30" formatCode="#,##0.##########">
                  <c:v>-0.7</c:v>
                </c:pt>
                <c:pt idx="31" formatCode="#,##0.##########">
                  <c:v>-0.1</c:v>
                </c:pt>
                <c:pt idx="32" formatCode="#,##0.##########">
                  <c:v>-0.3</c:v>
                </c:pt>
                <c:pt idx="33" formatCode="#,##0.##########">
                  <c:v>-0.1</c:v>
                </c:pt>
                <c:pt idx="34" formatCode="#,##0.##########">
                  <c:v>0.2</c:v>
                </c:pt>
                <c:pt idx="35" formatCode="#,##0.##########">
                  <c:v>0.4</c:v>
                </c:pt>
                <c:pt idx="36" formatCode="#,##0.##########">
                  <c:v>0.8</c:v>
                </c:pt>
                <c:pt idx="37" formatCode="#,##0.##########">
                  <c:v>0.5</c:v>
                </c:pt>
                <c:pt idx="38" formatCode="#,##0.##########">
                  <c:v>0.1</c:v>
                </c:pt>
                <c:pt idx="39" formatCode="#,##0.##########">
                  <c:v>-0.1</c:v>
                </c:pt>
                <c:pt idx="40" formatCode="#,##0.##########">
                  <c:v>-0.6</c:v>
                </c:pt>
                <c:pt idx="41" formatCode="#,##0.##########">
                  <c:v>0.2</c:v>
                </c:pt>
                <c:pt idx="42" formatCode="#,##0.##########">
                  <c:v>-0.1</c:v>
                </c:pt>
                <c:pt idx="43" formatCode="#,##0.##########">
                  <c:v>-0.2</c:v>
                </c:pt>
                <c:pt idx="44" formatCode="#,##0.##########">
                  <c:v>-0.8</c:v>
                </c:pt>
                <c:pt idx="45" formatCode="#,##0.##########">
                  <c:v>-0.6</c:v>
                </c:pt>
                <c:pt idx="46" formatCode="#,##0.##########">
                  <c:v>-0.4</c:v>
                </c:pt>
                <c:pt idx="47" formatCode="#,##0.##########">
                  <c:v>-0.3</c:v>
                </c:pt>
                <c:pt idx="48" formatCode="#,##0.##########">
                  <c:v>0.2</c:v>
                </c:pt>
                <c:pt idx="49" formatCode="#,##0.##########">
                  <c:v>0.3</c:v>
                </c:pt>
                <c:pt idx="50" formatCode="#,##0.##########">
                  <c:v>0.1</c:v>
                </c:pt>
                <c:pt idx="51" formatCode="#,##0.##########">
                  <c:v>-0.1</c:v>
                </c:pt>
                <c:pt idx="52" formatCode="#,##0.##########">
                  <c:v>0.5</c:v>
                </c:pt>
                <c:pt idx="53" formatCode="#,##0.##########">
                  <c:v>-0.6</c:v>
                </c:pt>
                <c:pt idx="54" formatCode="#,##0.##########">
                  <c:v>1.1000000000000001</c:v>
                </c:pt>
                <c:pt idx="55" formatCode="#,##0.##########">
                  <c:v>1.3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9BF-4752-881B-45B7904780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455040"/>
        <c:axId val="22457344"/>
      </c:lineChart>
      <c:catAx>
        <c:axId val="22455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2457344"/>
        <c:crosses val="autoZero"/>
        <c:auto val="1"/>
        <c:lblAlgn val="ctr"/>
        <c:lblOffset val="100"/>
        <c:noMultiLvlLbl val="0"/>
      </c:catAx>
      <c:valAx>
        <c:axId val="22457344"/>
        <c:scaling>
          <c:orientation val="minMax"/>
          <c:min val="-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22455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6945355563537E-2"/>
          <c:y val="3.3895524964141388E-2"/>
          <c:w val="0.88102715572809664"/>
          <c:h val="0.797023480173086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Folha1!$BD$130</c:f>
              <c:strCache>
                <c:ptCount val="1"/>
                <c:pt idx="0">
                  <c:v>1Q 2020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cat>
            <c:strRef>
              <c:f>Folha1!$BB$131:$BB$136</c:f>
              <c:strCache>
                <c:ptCount val="6"/>
                <c:pt idx="0">
                  <c:v>MAINLAND PORTUGAL</c:v>
                </c:pt>
                <c:pt idx="1">
                  <c:v>NORTHERN REGION</c:v>
                </c:pt>
                <c:pt idx="2">
                  <c:v>CENTRAL REGION</c:v>
                </c:pt>
                <c:pt idx="3">
                  <c:v>LISBON REGION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Folha1!$BD$131:$BD$136</c:f>
              <c:numCache>
                <c:formatCode>0.0</c:formatCode>
                <c:ptCount val="6"/>
                <c:pt idx="0">
                  <c:v>6.8</c:v>
                </c:pt>
                <c:pt idx="1">
                  <c:v>7</c:v>
                </c:pt>
                <c:pt idx="2">
                  <c:v>6.3</c:v>
                </c:pt>
                <c:pt idx="3">
                  <c:v>7.1</c:v>
                </c:pt>
                <c:pt idx="4">
                  <c:v>6.5</c:v>
                </c:pt>
                <c:pt idx="5">
                  <c:v>7.6</c:v>
                </c:pt>
              </c:numCache>
            </c:numRef>
          </c:val>
        </c:ser>
        <c:ser>
          <c:idx val="1"/>
          <c:order val="1"/>
          <c:tx>
            <c:strRef>
              <c:f>Folha1!$BE$130</c:f>
              <c:strCache>
                <c:ptCount val="1"/>
                <c:pt idx="0">
                  <c:v>2Q 2020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cat>
            <c:strRef>
              <c:f>Folha1!$BB$131:$BB$136</c:f>
              <c:strCache>
                <c:ptCount val="6"/>
                <c:pt idx="0">
                  <c:v>MAINLAND PORTUGAL</c:v>
                </c:pt>
                <c:pt idx="1">
                  <c:v>NORTHERN REGION</c:v>
                </c:pt>
                <c:pt idx="2">
                  <c:v>CENTRAL REGION</c:v>
                </c:pt>
                <c:pt idx="3">
                  <c:v>LISBON REGION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Folha1!$BE$131:$BE$136</c:f>
              <c:numCache>
                <c:formatCode>0.0</c:formatCode>
                <c:ptCount val="6"/>
                <c:pt idx="0">
                  <c:v>5.7</c:v>
                </c:pt>
                <c:pt idx="1">
                  <c:v>5.7</c:v>
                </c:pt>
                <c:pt idx="2">
                  <c:v>4.9000000000000004</c:v>
                </c:pt>
                <c:pt idx="3">
                  <c:v>6.5</c:v>
                </c:pt>
                <c:pt idx="4">
                  <c:v>3.4</c:v>
                </c:pt>
                <c:pt idx="5">
                  <c:v>7.5</c:v>
                </c:pt>
              </c:numCache>
            </c:numRef>
          </c:val>
        </c:ser>
        <c:ser>
          <c:idx val="2"/>
          <c:order val="2"/>
          <c:tx>
            <c:strRef>
              <c:f>Folha1!$BF$130</c:f>
              <c:strCache>
                <c:ptCount val="1"/>
                <c:pt idx="0">
                  <c:v>3Q 2020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cat>
            <c:strRef>
              <c:f>Folha1!$BB$131:$BB$136</c:f>
              <c:strCache>
                <c:ptCount val="6"/>
                <c:pt idx="0">
                  <c:v>MAINLAND PORTUGAL</c:v>
                </c:pt>
                <c:pt idx="1">
                  <c:v>NORTHERN REGION</c:v>
                </c:pt>
                <c:pt idx="2">
                  <c:v>CENTRAL REGION</c:v>
                </c:pt>
                <c:pt idx="3">
                  <c:v>LISBON REGION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Folha1!$BF$131:$BF$136</c:f>
              <c:numCache>
                <c:formatCode>0.0</c:formatCode>
                <c:ptCount val="6"/>
                <c:pt idx="0">
                  <c:v>8</c:v>
                </c:pt>
                <c:pt idx="1">
                  <c:v>8.1</c:v>
                </c:pt>
                <c:pt idx="2">
                  <c:v>6.1</c:v>
                </c:pt>
                <c:pt idx="3">
                  <c:v>9.5</c:v>
                </c:pt>
                <c:pt idx="4">
                  <c:v>6.2</c:v>
                </c:pt>
                <c:pt idx="5">
                  <c:v>8.5</c:v>
                </c:pt>
              </c:numCache>
            </c:numRef>
          </c:val>
        </c:ser>
        <c:ser>
          <c:idx val="3"/>
          <c:order val="3"/>
          <c:tx>
            <c:strRef>
              <c:f>Folha1!$BG$130</c:f>
              <c:strCache>
                <c:ptCount val="1"/>
                <c:pt idx="0">
                  <c:v>4Q 2020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</c:dPt>
          <c:cat>
            <c:strRef>
              <c:f>Folha1!$BB$131:$BB$136</c:f>
              <c:strCache>
                <c:ptCount val="6"/>
                <c:pt idx="0">
                  <c:v>MAINLAND PORTUGAL</c:v>
                </c:pt>
                <c:pt idx="1">
                  <c:v>NORTHERN REGION</c:v>
                </c:pt>
                <c:pt idx="2">
                  <c:v>CENTRAL REGION</c:v>
                </c:pt>
                <c:pt idx="3">
                  <c:v>LISBON REGION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Folha1!$BG$131:$BG$136</c:f>
              <c:numCache>
                <c:formatCode>0.0</c:formatCode>
                <c:ptCount val="6"/>
                <c:pt idx="0">
                  <c:v>7.2</c:v>
                </c:pt>
                <c:pt idx="1">
                  <c:v>7.2</c:v>
                </c:pt>
                <c:pt idx="2">
                  <c:v>6.1</c:v>
                </c:pt>
                <c:pt idx="3">
                  <c:v>7.7</c:v>
                </c:pt>
                <c:pt idx="4">
                  <c:v>7.6</c:v>
                </c:pt>
                <c:pt idx="5">
                  <c:v>10</c:v>
                </c:pt>
              </c:numCache>
            </c:numRef>
          </c:val>
        </c:ser>
        <c:ser>
          <c:idx val="4"/>
          <c:order val="4"/>
          <c:tx>
            <c:strRef>
              <c:f>Folha1!$BH$130</c:f>
              <c:strCache>
                <c:ptCount val="1"/>
                <c:pt idx="0">
                  <c:v>1Q 2021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</c:spPr>
          </c:dPt>
          <c:cat>
            <c:strRef>
              <c:f>Folha1!$BB$131:$BB$136</c:f>
              <c:strCache>
                <c:ptCount val="6"/>
                <c:pt idx="0">
                  <c:v>MAINLAND PORTUGAL</c:v>
                </c:pt>
                <c:pt idx="1">
                  <c:v>NORTHERN REGION</c:v>
                </c:pt>
                <c:pt idx="2">
                  <c:v>CENTRAL REGION</c:v>
                </c:pt>
                <c:pt idx="3">
                  <c:v>LISBON REGION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Folha1!$BH$131:$BH$136</c:f>
              <c:numCache>
                <c:formatCode>0.0</c:formatCode>
                <c:ptCount val="6"/>
                <c:pt idx="0">
                  <c:v>7.1</c:v>
                </c:pt>
                <c:pt idx="1">
                  <c:v>7.4</c:v>
                </c:pt>
                <c:pt idx="2">
                  <c:v>6.2</c:v>
                </c:pt>
                <c:pt idx="3">
                  <c:v>6.9</c:v>
                </c:pt>
                <c:pt idx="4">
                  <c:v>7.1</c:v>
                </c:pt>
                <c:pt idx="5">
                  <c:v>10.199999999999999</c:v>
                </c:pt>
              </c:numCache>
            </c:numRef>
          </c:val>
        </c:ser>
        <c:ser>
          <c:idx val="5"/>
          <c:order val="5"/>
          <c:tx>
            <c:strRef>
              <c:f>Folha1!$BI$130</c:f>
              <c:strCache>
                <c:ptCount val="1"/>
                <c:pt idx="0">
                  <c:v>2Q 2021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bg1"/>
              </a:solidFill>
            </c:spPr>
          </c:dPt>
          <c:cat>
            <c:strRef>
              <c:f>Folha1!$BB$131:$BB$136</c:f>
              <c:strCache>
                <c:ptCount val="6"/>
                <c:pt idx="0">
                  <c:v>MAINLAND PORTUGAL</c:v>
                </c:pt>
                <c:pt idx="1">
                  <c:v>NORTHERN REGION</c:v>
                </c:pt>
                <c:pt idx="2">
                  <c:v>CENTRAL REGION</c:v>
                </c:pt>
                <c:pt idx="3">
                  <c:v>LISBON REGION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Folha1!$BI$131:$BI$136</c:f>
              <c:numCache>
                <c:formatCode>0.0</c:formatCode>
                <c:ptCount val="6"/>
                <c:pt idx="0">
                  <c:v>6.7</c:v>
                </c:pt>
                <c:pt idx="1">
                  <c:v>6.3</c:v>
                </c:pt>
                <c:pt idx="2">
                  <c:v>6.2</c:v>
                </c:pt>
                <c:pt idx="3">
                  <c:v>6.7</c:v>
                </c:pt>
                <c:pt idx="4">
                  <c:v>7.9</c:v>
                </c:pt>
                <c:pt idx="5">
                  <c:v>10.199999999999999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544768"/>
        <c:axId val="134609152"/>
      </c:barChart>
      <c:catAx>
        <c:axId val="134544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134609152"/>
        <c:crosses val="autoZero"/>
        <c:auto val="1"/>
        <c:lblAlgn val="ctr"/>
        <c:lblOffset val="100"/>
        <c:noMultiLvlLbl val="0"/>
      </c:catAx>
      <c:valAx>
        <c:axId val="13460915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13454476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747382627851369"/>
          <c:y val="5.0667062843559652E-2"/>
          <c:w val="0.86392154469063465"/>
          <c:h val="0.78139575374860326"/>
        </c:manualLayout>
      </c:layout>
      <c:lineChart>
        <c:grouping val="standard"/>
        <c:varyColors val="0"/>
        <c:ser>
          <c:idx val="1"/>
          <c:order val="0"/>
          <c:tx>
            <c:strRef>
              <c:f>Folha1!$BF$167:$BG$167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chemeClr val="accent1">
                  <a:lumMod val="50000"/>
                </a:schemeClr>
              </a:solidFill>
            </a:ln>
          </c:spPr>
          <c:marker>
            <c:symbol val="circle"/>
            <c:size val="6"/>
            <c:spPr>
              <a:solidFill>
                <a:schemeClr val="accent1">
                  <a:lumMod val="50000"/>
                </a:schemeClr>
              </a:solidFill>
              <a:ln>
                <a:solidFill>
                  <a:srgbClr val="00B050"/>
                </a:solidFill>
              </a:ln>
            </c:spPr>
          </c:marker>
          <c:cat>
            <c:strRef>
              <c:f>Folha1!$BH$164:$BM$164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Folha1!$BH$167:$BM$167</c:f>
              <c:numCache>
                <c:formatCode>0.0</c:formatCode>
                <c:ptCount val="6"/>
                <c:pt idx="0">
                  <c:v>331.7</c:v>
                </c:pt>
                <c:pt idx="1">
                  <c:v>264.10000000000002</c:v>
                </c:pt>
                <c:pt idx="2">
                  <c:v>383.3</c:v>
                </c:pt>
                <c:pt idx="3">
                  <c:v>351.7</c:v>
                </c:pt>
                <c:pt idx="4">
                  <c:v>339.8</c:v>
                </c:pt>
                <c:pt idx="5">
                  <c:v>327</c:v>
                </c:pt>
              </c:numCache>
            </c:numRef>
          </c:val>
          <c:smooth val="1"/>
        </c:ser>
        <c:ser>
          <c:idx val="2"/>
          <c:order val="1"/>
          <c:tx>
            <c:strRef>
              <c:f>Folha1!$BF$168:$BG$168</c:f>
              <c:strCache>
                <c:ptCount val="1"/>
                <c:pt idx="0">
                  <c:v>Less than 12 months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pPr>
              <a:solidFill>
                <a:schemeClr val="accent3">
                  <a:lumMod val="60000"/>
                  <a:lumOff val="40000"/>
                </a:schemeClr>
              </a:solidFill>
            </c:spPr>
          </c:marker>
          <c:cat>
            <c:strRef>
              <c:f>Folha1!$BH$164:$BM$164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Folha1!$BH$168:$BM$168</c:f>
              <c:numCache>
                <c:formatCode>0.0</c:formatCode>
                <c:ptCount val="6"/>
                <c:pt idx="0">
                  <c:v>187.5</c:v>
                </c:pt>
                <c:pt idx="1">
                  <c:v>168.2</c:v>
                </c:pt>
                <c:pt idx="2">
                  <c:v>242.79999999999998</c:v>
                </c:pt>
                <c:pt idx="3">
                  <c:v>214.1</c:v>
                </c:pt>
                <c:pt idx="4">
                  <c:v>205</c:v>
                </c:pt>
                <c:pt idx="5">
                  <c:v>166.5</c:v>
                </c:pt>
              </c:numCache>
            </c:numRef>
          </c:val>
          <c:smooth val="1"/>
        </c:ser>
        <c:ser>
          <c:idx val="3"/>
          <c:order val="2"/>
          <c:tx>
            <c:strRef>
              <c:f>Folha1!$BF$169:$BG$169</c:f>
              <c:strCache>
                <c:ptCount val="1"/>
                <c:pt idx="0">
                  <c:v>12 or more months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pPr>
              <a:solidFill>
                <a:schemeClr val="accent2">
                  <a:lumMod val="60000"/>
                  <a:lumOff val="40000"/>
                </a:schemeClr>
              </a:solidFill>
            </c:spPr>
          </c:marker>
          <c:cat>
            <c:strRef>
              <c:f>Folha1!$BH$164:$BM$164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Folha1!$BH$169:$BM$169</c:f>
              <c:numCache>
                <c:formatCode>0.0</c:formatCode>
                <c:ptCount val="6"/>
                <c:pt idx="0">
                  <c:v>144.19999999999999</c:v>
                </c:pt>
                <c:pt idx="1">
                  <c:v>95.9</c:v>
                </c:pt>
                <c:pt idx="2">
                  <c:v>141.10000000000002</c:v>
                </c:pt>
                <c:pt idx="3">
                  <c:v>137.6</c:v>
                </c:pt>
                <c:pt idx="4">
                  <c:v>134.89999999999998</c:v>
                </c:pt>
                <c:pt idx="5">
                  <c:v>160.5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844608"/>
        <c:axId val="51169152"/>
      </c:lineChart>
      <c:catAx>
        <c:axId val="49844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51169152"/>
        <c:crosses val="autoZero"/>
        <c:auto val="1"/>
        <c:lblAlgn val="ctr"/>
        <c:lblOffset val="100"/>
        <c:noMultiLvlLbl val="0"/>
      </c:catAx>
      <c:valAx>
        <c:axId val="51169152"/>
        <c:scaling>
          <c:orientation val="minMax"/>
          <c:min val="4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</c:majorGridlines>
        <c:numFmt formatCode="0.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49844608"/>
        <c:crosses val="autoZero"/>
        <c:crossBetween val="between"/>
      </c:valAx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2000">
              <a:schemeClr val="accent1">
                <a:tint val="44500"/>
                <a:satMod val="160000"/>
              </a:schemeClr>
            </a:gs>
            <a:gs pos="5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</c:spPr>
    </c:plotArea>
    <c:legend>
      <c:legendPos val="b"/>
      <c:layout/>
      <c:overlay val="0"/>
      <c:txPr>
        <a:bodyPr/>
        <a:lstStyle/>
        <a:p>
          <a:pPr>
            <a:defRPr sz="84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PT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333333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104830012577143E-2"/>
          <c:y val="3.3895524964141388E-2"/>
          <c:w val="0.87248923660422917"/>
          <c:h val="0.797023480173086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Folha1!$BP$80</c:f>
              <c:strCache>
                <c:ptCount val="1"/>
                <c:pt idx="0">
                  <c:v>June 2020</c:v>
                </c:pt>
              </c:strCache>
            </c:strRef>
          </c:tx>
          <c:invertIfNegative val="0"/>
          <c:cat>
            <c:strRef>
              <c:f>Folha1!$BO$81:$BO$83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Folha1!$BP$81:$BP$83</c:f>
              <c:numCache>
                <c:formatCode>#,##0</c:formatCode>
                <c:ptCount val="3"/>
                <c:pt idx="0">
                  <c:v>381629</c:v>
                </c:pt>
                <c:pt idx="1">
                  <c:v>168011</c:v>
                </c:pt>
                <c:pt idx="2">
                  <c:v>213618</c:v>
                </c:pt>
              </c:numCache>
            </c:numRef>
          </c:val>
        </c:ser>
        <c:ser>
          <c:idx val="1"/>
          <c:order val="1"/>
          <c:tx>
            <c:strRef>
              <c:f>Folha1!$BQ$80</c:f>
              <c:strCache>
                <c:ptCount val="1"/>
                <c:pt idx="0">
                  <c:v>Dec. 2020</c:v>
                </c:pt>
              </c:strCache>
            </c:strRef>
          </c:tx>
          <c:invertIfNegative val="0"/>
          <c:cat>
            <c:strRef>
              <c:f>Folha1!$BO$81:$BO$83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Folha1!$BQ$81:$BQ$83</c:f>
              <c:numCache>
                <c:formatCode>#,##0</c:formatCode>
                <c:ptCount val="3"/>
                <c:pt idx="0">
                  <c:v>375150</c:v>
                </c:pt>
                <c:pt idx="1">
                  <c:v>166166</c:v>
                </c:pt>
                <c:pt idx="2">
                  <c:v>208984</c:v>
                </c:pt>
              </c:numCache>
            </c:numRef>
          </c:val>
        </c:ser>
        <c:ser>
          <c:idx val="2"/>
          <c:order val="2"/>
          <c:tx>
            <c:strRef>
              <c:f>Folha1!$BR$80</c:f>
              <c:strCache>
                <c:ptCount val="1"/>
                <c:pt idx="0">
                  <c:v>June 2021</c:v>
                </c:pt>
              </c:strCache>
            </c:strRef>
          </c:tx>
          <c:invertIfNegative val="0"/>
          <c:cat>
            <c:strRef>
              <c:f>Folha1!$BO$81:$BO$83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Folha1!$BR$81:$BR$83</c:f>
              <c:numCache>
                <c:formatCode>#,##0</c:formatCode>
                <c:ptCount val="3"/>
                <c:pt idx="0">
                  <c:v>352250</c:v>
                </c:pt>
                <c:pt idx="1">
                  <c:v>152555</c:v>
                </c:pt>
                <c:pt idx="2">
                  <c:v>199695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847296"/>
        <c:axId val="134669824"/>
      </c:barChart>
      <c:catAx>
        <c:axId val="49847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134669824"/>
        <c:crosses val="autoZero"/>
        <c:auto val="1"/>
        <c:lblAlgn val="ctr"/>
        <c:lblOffset val="100"/>
        <c:noMultiLvlLbl val="0"/>
      </c:catAx>
      <c:valAx>
        <c:axId val="13466982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4984729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6945355563537E-2"/>
          <c:y val="3.3895524964141388E-2"/>
          <c:w val="0.88102715572809664"/>
          <c:h val="0.797023512938480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Folha1!$BQ$166:$BQ$167</c:f>
              <c:strCache>
                <c:ptCount val="1"/>
                <c:pt idx="0">
                  <c:v>October 2017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cat>
            <c:strRef>
              <c:f>Folha1!$BP$168:$BP$170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Folha1!$BQ$168:$BQ$170</c:f>
              <c:numCache>
                <c:formatCode>0.00</c:formatCode>
                <c:ptCount val="3"/>
                <c:pt idx="0">
                  <c:v>1150.6944127412689</c:v>
                </c:pt>
                <c:pt idx="1">
                  <c:v>1266.4162092124643</c:v>
                </c:pt>
                <c:pt idx="2">
                  <c:v>1011.2254187176009</c:v>
                </c:pt>
              </c:numCache>
            </c:numRef>
          </c:val>
        </c:ser>
        <c:ser>
          <c:idx val="1"/>
          <c:order val="1"/>
          <c:tx>
            <c:strRef>
              <c:f>Folha1!$BR$166:$BR$167</c:f>
              <c:strCache>
                <c:ptCount val="1"/>
                <c:pt idx="0">
                  <c:v>April 2018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cat>
            <c:strRef>
              <c:f>Folha1!$BP$168:$BP$170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Folha1!$BR$168:$BR$170</c:f>
              <c:numCache>
                <c:formatCode>0.00</c:formatCode>
                <c:ptCount val="3"/>
                <c:pt idx="0">
                  <c:v>1166.8600906719123</c:v>
                </c:pt>
                <c:pt idx="1">
                  <c:v>1279.000266824344</c:v>
                </c:pt>
                <c:pt idx="2">
                  <c:v>1034.895289507183</c:v>
                </c:pt>
              </c:numCache>
            </c:numRef>
          </c:val>
        </c:ser>
        <c:ser>
          <c:idx val="2"/>
          <c:order val="2"/>
          <c:tx>
            <c:strRef>
              <c:f>Folha1!$BS$166:$BS$167</c:f>
              <c:strCache>
                <c:ptCount val="1"/>
                <c:pt idx="0">
                  <c:v>October 2018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cat>
            <c:strRef>
              <c:f>Folha1!$BP$168:$BP$170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Folha1!$BS$168:$BS$170</c:f>
              <c:numCache>
                <c:formatCode>0.00</c:formatCode>
                <c:ptCount val="3"/>
                <c:pt idx="0">
                  <c:v>1170.6348711457154</c:v>
                </c:pt>
                <c:pt idx="1">
                  <c:v>1285.4146434180645</c:v>
                </c:pt>
                <c:pt idx="2">
                  <c:v>1037.5724985932191</c:v>
                </c:pt>
              </c:numCache>
            </c:numRef>
          </c:val>
        </c:ser>
        <c:ser>
          <c:idx val="3"/>
          <c:order val="3"/>
          <c:tx>
            <c:strRef>
              <c:f>Folha1!$BT$166:$BT$167</c:f>
              <c:strCache>
                <c:ptCount val="1"/>
                <c:pt idx="0">
                  <c:v>April 2019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</c:spPr>
          </c:dPt>
          <c:cat>
            <c:strRef>
              <c:f>Folha1!$BP$168:$BP$170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Folha1!$BT$168:$BT$170</c:f>
              <c:numCache>
                <c:formatCode>0.00</c:formatCode>
                <c:ptCount val="3"/>
                <c:pt idx="0">
                  <c:v>1188.06</c:v>
                </c:pt>
                <c:pt idx="1">
                  <c:v>1300.95</c:v>
                </c:pt>
                <c:pt idx="2">
                  <c:v>1055.43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837056"/>
        <c:axId val="209851136"/>
      </c:barChart>
      <c:catAx>
        <c:axId val="209837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09851136"/>
        <c:crosses val="autoZero"/>
        <c:auto val="1"/>
        <c:lblAlgn val="ctr"/>
        <c:lblOffset val="100"/>
        <c:noMultiLvlLbl val="0"/>
      </c:catAx>
      <c:valAx>
        <c:axId val="209851136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0983705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6945355563537E-2"/>
          <c:y val="3.3895524964141388E-2"/>
          <c:w val="0.88102715572809664"/>
          <c:h val="0.797023512938480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Folha1!$BQ$166:$BQ$167</c:f>
              <c:strCache>
                <c:ptCount val="1"/>
                <c:pt idx="0">
                  <c:v>October 2017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cat>
            <c:strRef>
              <c:f>Folha1!$BP$178:$BP$180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Folha1!$BQ$178:$BQ$180</c:f>
              <c:numCache>
                <c:formatCode>0.00</c:formatCode>
                <c:ptCount val="3"/>
                <c:pt idx="0">
                  <c:v>1135.0191884209185</c:v>
                </c:pt>
                <c:pt idx="1">
                  <c:v>1244.2629242609671</c:v>
                </c:pt>
                <c:pt idx="2">
                  <c:v>1003.357613803112</c:v>
                </c:pt>
              </c:numCache>
            </c:numRef>
          </c:val>
        </c:ser>
        <c:ser>
          <c:idx val="1"/>
          <c:order val="1"/>
          <c:tx>
            <c:strRef>
              <c:f>Folha1!$BR$166:$BR$167</c:f>
              <c:strCache>
                <c:ptCount val="1"/>
                <c:pt idx="0">
                  <c:v>April 2018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cat>
            <c:strRef>
              <c:f>Folha1!$BP$178:$BP$180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Folha1!$BR$178:$BR$180</c:f>
              <c:numCache>
                <c:formatCode>0.00</c:formatCode>
                <c:ptCount val="3"/>
                <c:pt idx="0">
                  <c:v>1149.199341609358</c:v>
                </c:pt>
                <c:pt idx="1">
                  <c:v>1254.4548864311128</c:v>
                </c:pt>
                <c:pt idx="2">
                  <c:v>1025.336266657456</c:v>
                </c:pt>
              </c:numCache>
            </c:numRef>
          </c:val>
        </c:ser>
        <c:ser>
          <c:idx val="2"/>
          <c:order val="2"/>
          <c:tx>
            <c:strRef>
              <c:f>Folha1!$BS$166:$BS$167</c:f>
              <c:strCache>
                <c:ptCount val="1"/>
                <c:pt idx="0">
                  <c:v>October 2018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cat>
            <c:strRef>
              <c:f>Folha1!$BP$178:$BP$180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Folha1!$BS$178:$BS$180</c:f>
              <c:numCache>
                <c:formatCode>0.00</c:formatCode>
                <c:ptCount val="3"/>
                <c:pt idx="0">
                  <c:v>1154.1288783415882</c:v>
                </c:pt>
                <c:pt idx="1">
                  <c:v>1261.3844770841727</c:v>
                </c:pt>
                <c:pt idx="2">
                  <c:v>1029.7891610230786</c:v>
                </c:pt>
              </c:numCache>
            </c:numRef>
          </c:val>
        </c:ser>
        <c:ser>
          <c:idx val="3"/>
          <c:order val="3"/>
          <c:tx>
            <c:strRef>
              <c:f>Folha1!$BT$166:$BT$167</c:f>
              <c:strCache>
                <c:ptCount val="1"/>
                <c:pt idx="0">
                  <c:v>April 2019</c:v>
                </c:pt>
              </c:strCache>
            </c:strRef>
          </c:tx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</c:spPr>
          </c:dPt>
          <c:cat>
            <c:strRef>
              <c:f>Folha1!$BP$178:$BP$180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Folha1!$BT$178:$BT$180</c:f>
              <c:numCache>
                <c:formatCode>0.00</c:formatCode>
                <c:ptCount val="3"/>
                <c:pt idx="0">
                  <c:v>1167.891821386221</c:v>
                </c:pt>
                <c:pt idx="1">
                  <c:v>1272.3749325987505</c:v>
                </c:pt>
                <c:pt idx="2">
                  <c:v>1045.1340646845408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909632"/>
        <c:axId val="209911168"/>
      </c:barChart>
      <c:catAx>
        <c:axId val="209909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09911168"/>
        <c:crosses val="autoZero"/>
        <c:auto val="1"/>
        <c:lblAlgn val="ctr"/>
        <c:lblOffset val="100"/>
        <c:noMultiLvlLbl val="0"/>
      </c:catAx>
      <c:valAx>
        <c:axId val="209911168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0990963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329020178210207"/>
          <c:y val="2.2064254626399552E-2"/>
          <c:w val="0.78770065366033071"/>
          <c:h val="0.89692308714575231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Folha1!$I$177</c:f>
              <c:strCache>
                <c:ptCount val="1"/>
                <c:pt idx="0">
                  <c:v>ABRIL 2019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pattFill prst="wdUpDiag">
                <a:fgClr>
                  <a:schemeClr val="tx2">
                    <a:lumMod val="75000"/>
                  </a:schemeClr>
                </a:fgClr>
                <a:bgClr>
                  <a:schemeClr val="bg1"/>
                </a:bgClr>
              </a:patt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</c:spPr>
          </c:dPt>
          <c:cat>
            <c:strRef>
              <c:f>Folha1!$H$179:$H$184</c:f>
              <c:strCache>
                <c:ptCount val="6"/>
                <c:pt idx="0">
                  <c:v>TOTAL   </c:v>
                </c:pt>
                <c:pt idx="1">
                  <c:v>NORTE</c:v>
                </c:pt>
                <c:pt idx="2">
                  <c:v>CENTRO</c:v>
                </c:pt>
                <c:pt idx="3">
                  <c:v>LISBOA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Folha1!$I$179:$I$184</c:f>
              <c:numCache>
                <c:formatCode>0.00</c:formatCode>
                <c:ptCount val="6"/>
                <c:pt idx="0">
                  <c:v>1188.06</c:v>
                </c:pt>
                <c:pt idx="1">
                  <c:v>1066.79</c:v>
                </c:pt>
                <c:pt idx="2">
                  <c:v>1056.03</c:v>
                </c:pt>
                <c:pt idx="3">
                  <c:v>1437.35</c:v>
                </c:pt>
                <c:pt idx="4">
                  <c:v>1102.8599999999999</c:v>
                </c:pt>
                <c:pt idx="5">
                  <c:v>1018.32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39311872"/>
        <c:axId val="239310336"/>
      </c:barChart>
      <c:valAx>
        <c:axId val="239310336"/>
        <c:scaling>
          <c:orientation val="minMax"/>
        </c:scaling>
        <c:delete val="0"/>
        <c:axPos val="b"/>
        <c:majorGridlines/>
        <c:numFmt formatCode="0.00" sourceLinked="1"/>
        <c:majorTickMark val="out"/>
        <c:minorTickMark val="none"/>
        <c:tickLblPos val="nextTo"/>
        <c:crossAx val="239311872"/>
        <c:crosses val="autoZero"/>
        <c:crossBetween val="between"/>
      </c:valAx>
      <c:catAx>
        <c:axId val="239311872"/>
        <c:scaling>
          <c:orientation val="minMax"/>
        </c:scaling>
        <c:delete val="0"/>
        <c:axPos val="l"/>
        <c:majorTickMark val="out"/>
        <c:minorTickMark val="none"/>
        <c:tickLblPos val="nextTo"/>
        <c:crossAx val="23931033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487654011401455E-2"/>
          <c:y val="8.6199275723445962E-2"/>
          <c:w val="0.87050320227678113"/>
          <c:h val="0.83278810713385631"/>
        </c:manualLayout>
      </c:layout>
      <c:barChart>
        <c:barDir val="col"/>
        <c:grouping val="clustered"/>
        <c:varyColors val="0"/>
        <c:ser>
          <c:idx val="2"/>
          <c:order val="0"/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chemeClr val="tx2">
                  <a:lumMod val="50000"/>
                </a:schemeClr>
              </a:solidFill>
            </c:spPr>
          </c:dPt>
          <c:cat>
            <c:strRef>
              <c:f>Folha1!$B$178:$D$178</c:f>
              <c:strCache>
                <c:ptCount val="3"/>
                <c:pt idx="0">
                  <c:v>TOTAL</c:v>
                </c:pt>
                <c:pt idx="1">
                  <c:v>MALES</c:v>
                </c:pt>
                <c:pt idx="2">
                  <c:v>FEMALES</c:v>
                </c:pt>
              </c:strCache>
            </c:strRef>
          </c:cat>
          <c:val>
            <c:numRef>
              <c:f>Folha1!$B$179:$D$179</c:f>
              <c:numCache>
                <c:formatCode>0.00</c:formatCode>
                <c:ptCount val="3"/>
                <c:pt idx="0">
                  <c:v>1188.06</c:v>
                </c:pt>
                <c:pt idx="1">
                  <c:v>1300.95</c:v>
                </c:pt>
                <c:pt idx="2">
                  <c:v>1055.43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39038848"/>
        <c:axId val="239040384"/>
      </c:barChart>
      <c:catAx>
        <c:axId val="239038848"/>
        <c:scaling>
          <c:orientation val="minMax"/>
        </c:scaling>
        <c:delete val="0"/>
        <c:axPos val="b"/>
        <c:majorTickMark val="out"/>
        <c:minorTickMark val="none"/>
        <c:tickLblPos val="nextTo"/>
        <c:crossAx val="239040384"/>
        <c:crosses val="autoZero"/>
        <c:auto val="1"/>
        <c:lblAlgn val="ctr"/>
        <c:lblOffset val="100"/>
        <c:noMultiLvlLbl val="0"/>
      </c:catAx>
      <c:valAx>
        <c:axId val="239040384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2390388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6945355563537E-2"/>
          <c:y val="3.3895524964141388E-2"/>
          <c:w val="0.88102715572809664"/>
          <c:h val="0.797023480173086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Folha1!$BQ$93</c:f>
              <c:strCache>
                <c:ptCount val="1"/>
                <c:pt idx="0">
                  <c:v>June 2020</c:v>
                </c:pt>
              </c:strCache>
            </c:strRef>
          </c:tx>
          <c:invertIfNegative val="0"/>
          <c:cat>
            <c:strRef>
              <c:f>Folha1!$BP$94:$BP$99</c:f>
              <c:strCache>
                <c:ptCount val="6"/>
                <c:pt idx="0">
                  <c:v>Mainland Portugal</c:v>
                </c:pt>
                <c:pt idx="1">
                  <c:v>Norte</c:v>
                </c:pt>
                <c:pt idx="2">
                  <c:v>Centro</c:v>
                </c:pt>
                <c:pt idx="3">
                  <c:v>Lisboa e Vale do Tejo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Folha1!$BQ$94:$BQ$99</c:f>
              <c:numCache>
                <c:formatCode>#,##0</c:formatCode>
                <c:ptCount val="6"/>
                <c:pt idx="0">
                  <c:v>11679</c:v>
                </c:pt>
                <c:pt idx="1">
                  <c:v>2418</c:v>
                </c:pt>
                <c:pt idx="2">
                  <c:v>3109</c:v>
                </c:pt>
                <c:pt idx="3">
                  <c:v>3932</c:v>
                </c:pt>
                <c:pt idx="4">
                  <c:v>1855</c:v>
                </c:pt>
                <c:pt idx="5">
                  <c:v>365</c:v>
                </c:pt>
              </c:numCache>
            </c:numRef>
          </c:val>
        </c:ser>
        <c:ser>
          <c:idx val="1"/>
          <c:order val="1"/>
          <c:tx>
            <c:strRef>
              <c:f>Folha1!$BR$93</c:f>
              <c:strCache>
                <c:ptCount val="1"/>
                <c:pt idx="0">
                  <c:v>Dec. 2020</c:v>
                </c:pt>
              </c:strCache>
            </c:strRef>
          </c:tx>
          <c:invertIfNegative val="0"/>
          <c:cat>
            <c:strRef>
              <c:f>Folha1!$BP$94:$BP$99</c:f>
              <c:strCache>
                <c:ptCount val="6"/>
                <c:pt idx="0">
                  <c:v>Mainland Portugal</c:v>
                </c:pt>
                <c:pt idx="1">
                  <c:v>Norte</c:v>
                </c:pt>
                <c:pt idx="2">
                  <c:v>Centro</c:v>
                </c:pt>
                <c:pt idx="3">
                  <c:v>Lisboa e Vale do Tejo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Folha1!$BR$94:$BR$99</c:f>
              <c:numCache>
                <c:formatCode>#,##0</c:formatCode>
                <c:ptCount val="6"/>
                <c:pt idx="0">
                  <c:v>10655</c:v>
                </c:pt>
                <c:pt idx="1">
                  <c:v>1391</c:v>
                </c:pt>
                <c:pt idx="2">
                  <c:v>3083</c:v>
                </c:pt>
                <c:pt idx="3">
                  <c:v>4607</c:v>
                </c:pt>
                <c:pt idx="4">
                  <c:v>1337</c:v>
                </c:pt>
                <c:pt idx="5">
                  <c:v>237</c:v>
                </c:pt>
              </c:numCache>
            </c:numRef>
          </c:val>
        </c:ser>
        <c:ser>
          <c:idx val="2"/>
          <c:order val="2"/>
          <c:tx>
            <c:strRef>
              <c:f>Folha1!$BS$93</c:f>
              <c:strCache>
                <c:ptCount val="1"/>
                <c:pt idx="0">
                  <c:v>June 2021</c:v>
                </c:pt>
              </c:strCache>
            </c:strRef>
          </c:tx>
          <c:invertIfNegative val="0"/>
          <c:cat>
            <c:strRef>
              <c:f>Folha1!$BP$94:$BP$99</c:f>
              <c:strCache>
                <c:ptCount val="6"/>
                <c:pt idx="0">
                  <c:v>Mainland Portugal</c:v>
                </c:pt>
                <c:pt idx="1">
                  <c:v>Norte</c:v>
                </c:pt>
                <c:pt idx="2">
                  <c:v>Centro</c:v>
                </c:pt>
                <c:pt idx="3">
                  <c:v>Lisboa e Vale do Tejo</c:v>
                </c:pt>
                <c:pt idx="4">
                  <c:v>Alentejo</c:v>
                </c:pt>
                <c:pt idx="5">
                  <c:v>Algarve</c:v>
                </c:pt>
              </c:strCache>
            </c:strRef>
          </c:cat>
          <c:val>
            <c:numRef>
              <c:f>Folha1!$BS$94:$BS$99</c:f>
              <c:numCache>
                <c:formatCode>#,##0</c:formatCode>
                <c:ptCount val="6"/>
                <c:pt idx="0">
                  <c:v>23580</c:v>
                </c:pt>
                <c:pt idx="1">
                  <c:v>5038</c:v>
                </c:pt>
                <c:pt idx="2">
                  <c:v>5996</c:v>
                </c:pt>
                <c:pt idx="3">
                  <c:v>7893</c:v>
                </c:pt>
                <c:pt idx="4">
                  <c:v>3429</c:v>
                </c:pt>
                <c:pt idx="5">
                  <c:v>1224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249472"/>
        <c:axId val="22251392"/>
      </c:barChart>
      <c:catAx>
        <c:axId val="22249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2251392"/>
        <c:crosses val="autoZero"/>
        <c:auto val="1"/>
        <c:lblAlgn val="ctr"/>
        <c:lblOffset val="100"/>
        <c:noMultiLvlLbl val="0"/>
      </c:catAx>
      <c:valAx>
        <c:axId val="2225139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2224947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4"/>
          <c:order val="0"/>
          <c:tx>
            <c:strRef>
              <c:f>'Fig 2'!$T$5</c:f>
              <c:strCache>
                <c:ptCount val="1"/>
                <c:pt idx="0">
                  <c:v>Serviços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'Fig 2'!$O$6:$O$61</c:f>
              <c:strCache>
                <c:ptCount val="56"/>
                <c:pt idx="0">
                  <c:v>2017M01</c:v>
                </c:pt>
                <c:pt idx="1">
                  <c:v>2017M02</c:v>
                </c:pt>
                <c:pt idx="2">
                  <c:v>2017M03</c:v>
                </c:pt>
                <c:pt idx="3">
                  <c:v>2017M04</c:v>
                </c:pt>
                <c:pt idx="4">
                  <c:v>2017M05</c:v>
                </c:pt>
                <c:pt idx="5">
                  <c:v>2017M06</c:v>
                </c:pt>
                <c:pt idx="6">
                  <c:v>2017M07</c:v>
                </c:pt>
                <c:pt idx="7">
                  <c:v>2017M08</c:v>
                </c:pt>
                <c:pt idx="8">
                  <c:v>2017M09</c:v>
                </c:pt>
                <c:pt idx="9">
                  <c:v>2017M10</c:v>
                </c:pt>
                <c:pt idx="10">
                  <c:v>2017M11</c:v>
                </c:pt>
                <c:pt idx="11">
                  <c:v>2017M12</c:v>
                </c:pt>
                <c:pt idx="12">
                  <c:v>2018M01</c:v>
                </c:pt>
                <c:pt idx="13">
                  <c:v>2018M02</c:v>
                </c:pt>
                <c:pt idx="14">
                  <c:v>2018M03</c:v>
                </c:pt>
                <c:pt idx="15">
                  <c:v>2018M04</c:v>
                </c:pt>
                <c:pt idx="16">
                  <c:v>2018M05</c:v>
                </c:pt>
                <c:pt idx="17">
                  <c:v>2018M06</c:v>
                </c:pt>
                <c:pt idx="18">
                  <c:v>2018M07</c:v>
                </c:pt>
                <c:pt idx="19">
                  <c:v>2018M08</c:v>
                </c:pt>
                <c:pt idx="20">
                  <c:v>2018M09</c:v>
                </c:pt>
                <c:pt idx="21">
                  <c:v>2018M10</c:v>
                </c:pt>
                <c:pt idx="22">
                  <c:v>2018M11</c:v>
                </c:pt>
                <c:pt idx="23">
                  <c:v>2018M12</c:v>
                </c:pt>
                <c:pt idx="24">
                  <c:v>2019M01</c:v>
                </c:pt>
                <c:pt idx="25">
                  <c:v>2019M02</c:v>
                </c:pt>
                <c:pt idx="26">
                  <c:v>2019M03</c:v>
                </c:pt>
                <c:pt idx="27">
                  <c:v>2019M04</c:v>
                </c:pt>
                <c:pt idx="28">
                  <c:v>2019M05</c:v>
                </c:pt>
                <c:pt idx="29">
                  <c:v>2019M06</c:v>
                </c:pt>
                <c:pt idx="30">
                  <c:v>2019M07</c:v>
                </c:pt>
                <c:pt idx="31">
                  <c:v>2019M08</c:v>
                </c:pt>
                <c:pt idx="32">
                  <c:v>2019M09</c:v>
                </c:pt>
                <c:pt idx="33">
                  <c:v>2019M10</c:v>
                </c:pt>
                <c:pt idx="34">
                  <c:v>2019M11</c:v>
                </c:pt>
                <c:pt idx="35">
                  <c:v>2019M12</c:v>
                </c:pt>
                <c:pt idx="36">
                  <c:v>2020M01</c:v>
                </c:pt>
                <c:pt idx="37">
                  <c:v>2020M02</c:v>
                </c:pt>
                <c:pt idx="38">
                  <c:v>2020M03</c:v>
                </c:pt>
                <c:pt idx="39">
                  <c:v>2020M04</c:v>
                </c:pt>
                <c:pt idx="40">
                  <c:v>2020M05</c:v>
                </c:pt>
                <c:pt idx="41">
                  <c:v>2020M06</c:v>
                </c:pt>
                <c:pt idx="42">
                  <c:v>2020M07</c:v>
                </c:pt>
                <c:pt idx="43">
                  <c:v>2020M08</c:v>
                </c:pt>
                <c:pt idx="44">
                  <c:v>2020M09</c:v>
                </c:pt>
                <c:pt idx="45">
                  <c:v>2020M10</c:v>
                </c:pt>
                <c:pt idx="46">
                  <c:v>2020M11</c:v>
                </c:pt>
                <c:pt idx="47">
                  <c:v>2020M12</c:v>
                </c:pt>
                <c:pt idx="48">
                  <c:v>2021M01</c:v>
                </c:pt>
                <c:pt idx="49">
                  <c:v>2021M02</c:v>
                </c:pt>
                <c:pt idx="50">
                  <c:v>2021M03</c:v>
                </c:pt>
                <c:pt idx="51">
                  <c:v>2021M04</c:v>
                </c:pt>
                <c:pt idx="52">
                  <c:v>2021M05</c:v>
                </c:pt>
                <c:pt idx="53">
                  <c:v>2021M06</c:v>
                </c:pt>
                <c:pt idx="54">
                  <c:v>2021M07</c:v>
                </c:pt>
                <c:pt idx="55">
                  <c:v>2021M08</c:v>
                </c:pt>
              </c:strCache>
            </c:strRef>
          </c:cat>
          <c:val>
            <c:numRef>
              <c:f>'Fig 2'!$T$6:$T$61</c:f>
              <c:numCache>
                <c:formatCode>#,##0.0</c:formatCode>
                <c:ptCount val="56"/>
                <c:pt idx="0">
                  <c:v>1.1000000000000001</c:v>
                </c:pt>
                <c:pt idx="1">
                  <c:v>1.5</c:v>
                </c:pt>
                <c:pt idx="2">
                  <c:v>1.2</c:v>
                </c:pt>
                <c:pt idx="3">
                  <c:v>4.2</c:v>
                </c:pt>
                <c:pt idx="4">
                  <c:v>2.7</c:v>
                </c:pt>
                <c:pt idx="5">
                  <c:v>2.5</c:v>
                </c:pt>
                <c:pt idx="6">
                  <c:v>2.4</c:v>
                </c:pt>
                <c:pt idx="7">
                  <c:v>2.6</c:v>
                </c:pt>
                <c:pt idx="8">
                  <c:v>3</c:v>
                </c:pt>
                <c:pt idx="9">
                  <c:v>3.7</c:v>
                </c:pt>
                <c:pt idx="10">
                  <c:v>2.5</c:v>
                </c:pt>
                <c:pt idx="11">
                  <c:v>2.5</c:v>
                </c:pt>
                <c:pt idx="12">
                  <c:v>2.2000000000000002</c:v>
                </c:pt>
                <c:pt idx="13">
                  <c:v>1.6</c:v>
                </c:pt>
                <c:pt idx="14">
                  <c:v>2.2999999999999998</c:v>
                </c:pt>
                <c:pt idx="15">
                  <c:v>0.4</c:v>
                </c:pt>
                <c:pt idx="16">
                  <c:v>2.6</c:v>
                </c:pt>
                <c:pt idx="17">
                  <c:v>3</c:v>
                </c:pt>
                <c:pt idx="18">
                  <c:v>3.8</c:v>
                </c:pt>
                <c:pt idx="19">
                  <c:v>1.8</c:v>
                </c:pt>
                <c:pt idx="20">
                  <c:v>3.2</c:v>
                </c:pt>
                <c:pt idx="21">
                  <c:v>1</c:v>
                </c:pt>
                <c:pt idx="22">
                  <c:v>1.5</c:v>
                </c:pt>
                <c:pt idx="23">
                  <c:v>1.5</c:v>
                </c:pt>
                <c:pt idx="24">
                  <c:v>1.8</c:v>
                </c:pt>
                <c:pt idx="25">
                  <c:v>1.6</c:v>
                </c:pt>
                <c:pt idx="26">
                  <c:v>1</c:v>
                </c:pt>
                <c:pt idx="27">
                  <c:v>2</c:v>
                </c:pt>
                <c:pt idx="28">
                  <c:v>0.7</c:v>
                </c:pt>
                <c:pt idx="29">
                  <c:v>2</c:v>
                </c:pt>
                <c:pt idx="30" formatCode="#,##0.##########">
                  <c:v>-0.5</c:v>
                </c:pt>
                <c:pt idx="31" formatCode="#,##0.##########">
                  <c:v>0.7</c:v>
                </c:pt>
                <c:pt idx="32" formatCode="#,##0.##########">
                  <c:v>0.3</c:v>
                </c:pt>
                <c:pt idx="33" formatCode="#,##0.##########">
                  <c:v>0.7</c:v>
                </c:pt>
                <c:pt idx="34" formatCode="#,##0.##########">
                  <c:v>1.3</c:v>
                </c:pt>
                <c:pt idx="35" formatCode="#,##0.##########">
                  <c:v>1.3</c:v>
                </c:pt>
                <c:pt idx="36" formatCode="#,##0.##########">
                  <c:v>1.4</c:v>
                </c:pt>
                <c:pt idx="37" formatCode="#,##0.##########">
                  <c:v>1.4</c:v>
                </c:pt>
                <c:pt idx="38" formatCode="#,##0.##########">
                  <c:v>1.1000000000000001</c:v>
                </c:pt>
                <c:pt idx="39" formatCode="#,##0.##########">
                  <c:v>1.4</c:v>
                </c:pt>
                <c:pt idx="40" formatCode="#,##0.##########">
                  <c:v>1.3</c:v>
                </c:pt>
                <c:pt idx="41" formatCode="#,##0.##########">
                  <c:v>1.7</c:v>
                </c:pt>
                <c:pt idx="42" formatCode="#,##0">
                  <c:v>0</c:v>
                </c:pt>
                <c:pt idx="43" formatCode="#,##0.##########">
                  <c:v>-0.4</c:v>
                </c:pt>
                <c:pt idx="44" formatCode="General">
                  <c:v>-0.65</c:v>
                </c:pt>
                <c:pt idx="45" formatCode="#,##0.##########">
                  <c:v>-0.9</c:v>
                </c:pt>
                <c:pt idx="46" formatCode="#,##0.##########">
                  <c:v>-0.3</c:v>
                </c:pt>
                <c:pt idx="47" formatCode="#,##0.##########">
                  <c:v>0.1</c:v>
                </c:pt>
                <c:pt idx="48" formatCode="#,##0.##########">
                  <c:v>0.2</c:v>
                </c:pt>
                <c:pt idx="49" formatCode="#,##0.##########">
                  <c:v>0.2</c:v>
                </c:pt>
                <c:pt idx="50" formatCode="#,##0.##########">
                  <c:v>-0.2</c:v>
                </c:pt>
                <c:pt idx="51" formatCode="#,##0.##########">
                  <c:v>-2.1</c:v>
                </c:pt>
                <c:pt idx="52" formatCode="#,##0.##########">
                  <c:v>-1.8</c:v>
                </c:pt>
                <c:pt idx="53" formatCode="#,##0.##########">
                  <c:v>-3.3</c:v>
                </c:pt>
                <c:pt idx="54">
                  <c:v>0</c:v>
                </c:pt>
                <c:pt idx="55" formatCode="#,##0.##########">
                  <c:v>0.4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B33-431B-89A1-03C4347D7D62}"/>
            </c:ext>
          </c:extLst>
        </c:ser>
        <c:ser>
          <c:idx val="1"/>
          <c:order val="1"/>
          <c:tx>
            <c:strRef>
              <c:f>'Fig 2'!$S$5</c:f>
              <c:strCache>
                <c:ptCount val="1"/>
                <c:pt idx="0">
                  <c:v>Energia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'Fig 2'!$O$6:$O$61</c:f>
              <c:strCache>
                <c:ptCount val="56"/>
                <c:pt idx="0">
                  <c:v>2017M01</c:v>
                </c:pt>
                <c:pt idx="1">
                  <c:v>2017M02</c:v>
                </c:pt>
                <c:pt idx="2">
                  <c:v>2017M03</c:v>
                </c:pt>
                <c:pt idx="3">
                  <c:v>2017M04</c:v>
                </c:pt>
                <c:pt idx="4">
                  <c:v>2017M05</c:v>
                </c:pt>
                <c:pt idx="5">
                  <c:v>2017M06</c:v>
                </c:pt>
                <c:pt idx="6">
                  <c:v>2017M07</c:v>
                </c:pt>
                <c:pt idx="7">
                  <c:v>2017M08</c:v>
                </c:pt>
                <c:pt idx="8">
                  <c:v>2017M09</c:v>
                </c:pt>
                <c:pt idx="9">
                  <c:v>2017M10</c:v>
                </c:pt>
                <c:pt idx="10">
                  <c:v>2017M11</c:v>
                </c:pt>
                <c:pt idx="11">
                  <c:v>2017M12</c:v>
                </c:pt>
                <c:pt idx="12">
                  <c:v>2018M01</c:v>
                </c:pt>
                <c:pt idx="13">
                  <c:v>2018M02</c:v>
                </c:pt>
                <c:pt idx="14">
                  <c:v>2018M03</c:v>
                </c:pt>
                <c:pt idx="15">
                  <c:v>2018M04</c:v>
                </c:pt>
                <c:pt idx="16">
                  <c:v>2018M05</c:v>
                </c:pt>
                <c:pt idx="17">
                  <c:v>2018M06</c:v>
                </c:pt>
                <c:pt idx="18">
                  <c:v>2018M07</c:v>
                </c:pt>
                <c:pt idx="19">
                  <c:v>2018M08</c:v>
                </c:pt>
                <c:pt idx="20">
                  <c:v>2018M09</c:v>
                </c:pt>
                <c:pt idx="21">
                  <c:v>2018M10</c:v>
                </c:pt>
                <c:pt idx="22">
                  <c:v>2018M11</c:v>
                </c:pt>
                <c:pt idx="23">
                  <c:v>2018M12</c:v>
                </c:pt>
                <c:pt idx="24">
                  <c:v>2019M01</c:v>
                </c:pt>
                <c:pt idx="25">
                  <c:v>2019M02</c:v>
                </c:pt>
                <c:pt idx="26">
                  <c:v>2019M03</c:v>
                </c:pt>
                <c:pt idx="27">
                  <c:v>2019M04</c:v>
                </c:pt>
                <c:pt idx="28">
                  <c:v>2019M05</c:v>
                </c:pt>
                <c:pt idx="29">
                  <c:v>2019M06</c:v>
                </c:pt>
                <c:pt idx="30">
                  <c:v>2019M07</c:v>
                </c:pt>
                <c:pt idx="31">
                  <c:v>2019M08</c:v>
                </c:pt>
                <c:pt idx="32">
                  <c:v>2019M09</c:v>
                </c:pt>
                <c:pt idx="33">
                  <c:v>2019M10</c:v>
                </c:pt>
                <c:pt idx="34">
                  <c:v>2019M11</c:v>
                </c:pt>
                <c:pt idx="35">
                  <c:v>2019M12</c:v>
                </c:pt>
                <c:pt idx="36">
                  <c:v>2020M01</c:v>
                </c:pt>
                <c:pt idx="37">
                  <c:v>2020M02</c:v>
                </c:pt>
                <c:pt idx="38">
                  <c:v>2020M03</c:v>
                </c:pt>
                <c:pt idx="39">
                  <c:v>2020M04</c:v>
                </c:pt>
                <c:pt idx="40">
                  <c:v>2020M05</c:v>
                </c:pt>
                <c:pt idx="41">
                  <c:v>2020M06</c:v>
                </c:pt>
                <c:pt idx="42">
                  <c:v>2020M07</c:v>
                </c:pt>
                <c:pt idx="43">
                  <c:v>2020M08</c:v>
                </c:pt>
                <c:pt idx="44">
                  <c:v>2020M09</c:v>
                </c:pt>
                <c:pt idx="45">
                  <c:v>2020M10</c:v>
                </c:pt>
                <c:pt idx="46">
                  <c:v>2020M11</c:v>
                </c:pt>
                <c:pt idx="47">
                  <c:v>2020M12</c:v>
                </c:pt>
                <c:pt idx="48">
                  <c:v>2021M01</c:v>
                </c:pt>
                <c:pt idx="49">
                  <c:v>2021M02</c:v>
                </c:pt>
                <c:pt idx="50">
                  <c:v>2021M03</c:v>
                </c:pt>
                <c:pt idx="51">
                  <c:v>2021M04</c:v>
                </c:pt>
                <c:pt idx="52">
                  <c:v>2021M05</c:v>
                </c:pt>
                <c:pt idx="53">
                  <c:v>2021M06</c:v>
                </c:pt>
                <c:pt idx="54">
                  <c:v>2021M07</c:v>
                </c:pt>
                <c:pt idx="55">
                  <c:v>2021M08</c:v>
                </c:pt>
              </c:strCache>
            </c:strRef>
          </c:cat>
          <c:val>
            <c:numRef>
              <c:f>'Fig 2'!$S$6:$S$61</c:f>
              <c:numCache>
                <c:formatCode>#,##0.0</c:formatCode>
                <c:ptCount val="56"/>
                <c:pt idx="0">
                  <c:v>7.8</c:v>
                </c:pt>
                <c:pt idx="1">
                  <c:v>8.1999999999999993</c:v>
                </c:pt>
                <c:pt idx="2">
                  <c:v>5</c:v>
                </c:pt>
                <c:pt idx="3">
                  <c:v>3.7</c:v>
                </c:pt>
                <c:pt idx="4">
                  <c:v>2</c:v>
                </c:pt>
                <c:pt idx="5">
                  <c:v>-0.1</c:v>
                </c:pt>
                <c:pt idx="6">
                  <c:v>1.1000000000000001</c:v>
                </c:pt>
                <c:pt idx="7">
                  <c:v>2.5</c:v>
                </c:pt>
                <c:pt idx="8">
                  <c:v>3.7</c:v>
                </c:pt>
                <c:pt idx="9">
                  <c:v>2.9</c:v>
                </c:pt>
                <c:pt idx="10">
                  <c:v>4.5999999999999996</c:v>
                </c:pt>
                <c:pt idx="11">
                  <c:v>3.2</c:v>
                </c:pt>
                <c:pt idx="12">
                  <c:v>2.2999999999999998</c:v>
                </c:pt>
                <c:pt idx="13">
                  <c:v>1.6</c:v>
                </c:pt>
                <c:pt idx="14">
                  <c:v>1.3</c:v>
                </c:pt>
                <c:pt idx="15">
                  <c:v>2.6</c:v>
                </c:pt>
                <c:pt idx="16">
                  <c:v>6</c:v>
                </c:pt>
                <c:pt idx="17">
                  <c:v>7.7</c:v>
                </c:pt>
                <c:pt idx="18">
                  <c:v>7.9</c:v>
                </c:pt>
                <c:pt idx="19">
                  <c:v>7.6</c:v>
                </c:pt>
                <c:pt idx="20">
                  <c:v>7.1</c:v>
                </c:pt>
                <c:pt idx="21">
                  <c:v>7.5</c:v>
                </c:pt>
                <c:pt idx="22">
                  <c:v>4.9000000000000004</c:v>
                </c:pt>
                <c:pt idx="23">
                  <c:v>1.5</c:v>
                </c:pt>
                <c:pt idx="24">
                  <c:v>-2.2000000000000002</c:v>
                </c:pt>
                <c:pt idx="25">
                  <c:v>-0.7</c:v>
                </c:pt>
                <c:pt idx="26">
                  <c:v>1.4</c:v>
                </c:pt>
                <c:pt idx="27">
                  <c:v>1.2</c:v>
                </c:pt>
                <c:pt idx="28">
                  <c:v>0.1</c:v>
                </c:pt>
                <c:pt idx="29">
                  <c:v>-2.5</c:v>
                </c:pt>
                <c:pt idx="30" formatCode="#,##0.##########">
                  <c:v>-2.7</c:v>
                </c:pt>
                <c:pt idx="31" formatCode="#,##0.##########">
                  <c:v>-3.5</c:v>
                </c:pt>
                <c:pt idx="32" formatCode="#,##0.##########">
                  <c:v>-3.8</c:v>
                </c:pt>
                <c:pt idx="33" formatCode="#,##0.##########">
                  <c:v>-4.4000000000000004</c:v>
                </c:pt>
                <c:pt idx="34" formatCode="#,##0.##########">
                  <c:v>-3.2</c:v>
                </c:pt>
                <c:pt idx="35" formatCode="#,##0.##########">
                  <c:v>0.1</c:v>
                </c:pt>
                <c:pt idx="36" formatCode="#,##0.##########">
                  <c:v>3.3</c:v>
                </c:pt>
                <c:pt idx="37" formatCode="#,##0">
                  <c:v>1</c:v>
                </c:pt>
                <c:pt idx="38" formatCode="#,##0.##########">
                  <c:v>-3.7</c:v>
                </c:pt>
                <c:pt idx="39" formatCode="#,##0.##########">
                  <c:v>-9.6999999999999993</c:v>
                </c:pt>
                <c:pt idx="40" formatCode="#,##0.##########">
                  <c:v>-11.3</c:v>
                </c:pt>
                <c:pt idx="41" formatCode="#,##0.##########">
                  <c:v>-7.6</c:v>
                </c:pt>
                <c:pt idx="42" formatCode="#,##0.##########">
                  <c:v>-5.5</c:v>
                </c:pt>
                <c:pt idx="43" formatCode="#,##0.##########">
                  <c:v>-5.0999999999999996</c:v>
                </c:pt>
                <c:pt idx="44" formatCode="General">
                  <c:v>-5.65</c:v>
                </c:pt>
                <c:pt idx="45" formatCode="#,##0.##########">
                  <c:v>-6.2</c:v>
                </c:pt>
                <c:pt idx="46" formatCode="#,##0.##########">
                  <c:v>-6.2</c:v>
                </c:pt>
                <c:pt idx="47" formatCode="#,##0.##########">
                  <c:v>-5.0999999999999996</c:v>
                </c:pt>
                <c:pt idx="48" formatCode="#,##0.##########">
                  <c:v>-4.5999999999999996</c:v>
                </c:pt>
                <c:pt idx="49" formatCode="#,##0.##########">
                  <c:v>-3.1</c:v>
                </c:pt>
                <c:pt idx="50" formatCode="#,##0.##########">
                  <c:v>2.5</c:v>
                </c:pt>
                <c:pt idx="51" formatCode="#,##0.##########">
                  <c:v>8.4</c:v>
                </c:pt>
                <c:pt idx="52" formatCode="#,##0.##########">
                  <c:v>10.3</c:v>
                </c:pt>
                <c:pt idx="53" formatCode="#,##0.##########">
                  <c:v>9.3000000000000007</c:v>
                </c:pt>
                <c:pt idx="54">
                  <c:v>9</c:v>
                </c:pt>
                <c:pt idx="55" formatCode="#,##0.##########">
                  <c:v>9.6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FB33-431B-89A1-03C4347D7D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156480"/>
        <c:axId val="51158016"/>
      </c:lineChart>
      <c:catAx>
        <c:axId val="51156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1158016"/>
        <c:crossesAt val="-4"/>
        <c:auto val="1"/>
        <c:lblAlgn val="ctr"/>
        <c:lblOffset val="100"/>
        <c:noMultiLvlLbl val="0"/>
      </c:catAx>
      <c:valAx>
        <c:axId val="51158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1156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'Fig 2'!$Q$5</c:f>
              <c:strCache>
                <c:ptCount val="1"/>
                <c:pt idx="0">
                  <c:v>Bens Alimentares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'Fig 2'!$O$6:$O$61</c:f>
              <c:strCache>
                <c:ptCount val="56"/>
                <c:pt idx="0">
                  <c:v>2017M01</c:v>
                </c:pt>
                <c:pt idx="1">
                  <c:v>2017M02</c:v>
                </c:pt>
                <c:pt idx="2">
                  <c:v>2017M03</c:v>
                </c:pt>
                <c:pt idx="3">
                  <c:v>2017M04</c:v>
                </c:pt>
                <c:pt idx="4">
                  <c:v>2017M05</c:v>
                </c:pt>
                <c:pt idx="5">
                  <c:v>2017M06</c:v>
                </c:pt>
                <c:pt idx="6">
                  <c:v>2017M07</c:v>
                </c:pt>
                <c:pt idx="7">
                  <c:v>2017M08</c:v>
                </c:pt>
                <c:pt idx="8">
                  <c:v>2017M09</c:v>
                </c:pt>
                <c:pt idx="9">
                  <c:v>2017M10</c:v>
                </c:pt>
                <c:pt idx="10">
                  <c:v>2017M11</c:v>
                </c:pt>
                <c:pt idx="11">
                  <c:v>2017M12</c:v>
                </c:pt>
                <c:pt idx="12">
                  <c:v>2018M01</c:v>
                </c:pt>
                <c:pt idx="13">
                  <c:v>2018M02</c:v>
                </c:pt>
                <c:pt idx="14">
                  <c:v>2018M03</c:v>
                </c:pt>
                <c:pt idx="15">
                  <c:v>2018M04</c:v>
                </c:pt>
                <c:pt idx="16">
                  <c:v>2018M05</c:v>
                </c:pt>
                <c:pt idx="17">
                  <c:v>2018M06</c:v>
                </c:pt>
                <c:pt idx="18">
                  <c:v>2018M07</c:v>
                </c:pt>
                <c:pt idx="19">
                  <c:v>2018M08</c:v>
                </c:pt>
                <c:pt idx="20">
                  <c:v>2018M09</c:v>
                </c:pt>
                <c:pt idx="21">
                  <c:v>2018M10</c:v>
                </c:pt>
                <c:pt idx="22">
                  <c:v>2018M11</c:v>
                </c:pt>
                <c:pt idx="23">
                  <c:v>2018M12</c:v>
                </c:pt>
                <c:pt idx="24">
                  <c:v>2019M01</c:v>
                </c:pt>
                <c:pt idx="25">
                  <c:v>2019M02</c:v>
                </c:pt>
                <c:pt idx="26">
                  <c:v>2019M03</c:v>
                </c:pt>
                <c:pt idx="27">
                  <c:v>2019M04</c:v>
                </c:pt>
                <c:pt idx="28">
                  <c:v>2019M05</c:v>
                </c:pt>
                <c:pt idx="29">
                  <c:v>2019M06</c:v>
                </c:pt>
                <c:pt idx="30">
                  <c:v>2019M07</c:v>
                </c:pt>
                <c:pt idx="31">
                  <c:v>2019M08</c:v>
                </c:pt>
                <c:pt idx="32">
                  <c:v>2019M09</c:v>
                </c:pt>
                <c:pt idx="33">
                  <c:v>2019M10</c:v>
                </c:pt>
                <c:pt idx="34">
                  <c:v>2019M11</c:v>
                </c:pt>
                <c:pt idx="35">
                  <c:v>2019M12</c:v>
                </c:pt>
                <c:pt idx="36">
                  <c:v>2020M01</c:v>
                </c:pt>
                <c:pt idx="37">
                  <c:v>2020M02</c:v>
                </c:pt>
                <c:pt idx="38">
                  <c:v>2020M03</c:v>
                </c:pt>
                <c:pt idx="39">
                  <c:v>2020M04</c:v>
                </c:pt>
                <c:pt idx="40">
                  <c:v>2020M05</c:v>
                </c:pt>
                <c:pt idx="41">
                  <c:v>2020M06</c:v>
                </c:pt>
                <c:pt idx="42">
                  <c:v>2020M07</c:v>
                </c:pt>
                <c:pt idx="43">
                  <c:v>2020M08</c:v>
                </c:pt>
                <c:pt idx="44">
                  <c:v>2020M09</c:v>
                </c:pt>
                <c:pt idx="45">
                  <c:v>2020M10</c:v>
                </c:pt>
                <c:pt idx="46">
                  <c:v>2020M11</c:v>
                </c:pt>
                <c:pt idx="47">
                  <c:v>2020M12</c:v>
                </c:pt>
                <c:pt idx="48">
                  <c:v>2021M01</c:v>
                </c:pt>
                <c:pt idx="49">
                  <c:v>2021M02</c:v>
                </c:pt>
                <c:pt idx="50">
                  <c:v>2021M03</c:v>
                </c:pt>
                <c:pt idx="51">
                  <c:v>2021M04</c:v>
                </c:pt>
                <c:pt idx="52">
                  <c:v>2021M05</c:v>
                </c:pt>
                <c:pt idx="53">
                  <c:v>2021M06</c:v>
                </c:pt>
                <c:pt idx="54">
                  <c:v>2021M07</c:v>
                </c:pt>
                <c:pt idx="55">
                  <c:v>2021M08</c:v>
                </c:pt>
              </c:strCache>
            </c:strRef>
          </c:cat>
          <c:val>
            <c:numRef>
              <c:f>'Fig 2'!$Q$6:$Q$61</c:f>
              <c:numCache>
                <c:formatCode>#,##0.0</c:formatCode>
                <c:ptCount val="56"/>
                <c:pt idx="0">
                  <c:v>1.5</c:v>
                </c:pt>
                <c:pt idx="1">
                  <c:v>2.4</c:v>
                </c:pt>
                <c:pt idx="2">
                  <c:v>2.9</c:v>
                </c:pt>
                <c:pt idx="3">
                  <c:v>2.2000000000000002</c:v>
                </c:pt>
                <c:pt idx="4">
                  <c:v>2.2000000000000002</c:v>
                </c:pt>
                <c:pt idx="5">
                  <c:v>0.6</c:v>
                </c:pt>
                <c:pt idx="6">
                  <c:v>0.6</c:v>
                </c:pt>
                <c:pt idx="7">
                  <c:v>0.7</c:v>
                </c:pt>
                <c:pt idx="8">
                  <c:v>1.4</c:v>
                </c:pt>
                <c:pt idx="9">
                  <c:v>1.4</c:v>
                </c:pt>
                <c:pt idx="10">
                  <c:v>2.5</c:v>
                </c:pt>
                <c:pt idx="11">
                  <c:v>2.2999999999999998</c:v>
                </c:pt>
                <c:pt idx="12">
                  <c:v>1.6</c:v>
                </c:pt>
                <c:pt idx="13">
                  <c:v>0.5</c:v>
                </c:pt>
                <c:pt idx="14">
                  <c:v>0.4</c:v>
                </c:pt>
                <c:pt idx="15">
                  <c:v>1.1000000000000001</c:v>
                </c:pt>
                <c:pt idx="16">
                  <c:v>0.9</c:v>
                </c:pt>
                <c:pt idx="17">
                  <c:v>1.5</c:v>
                </c:pt>
                <c:pt idx="18">
                  <c:v>1.4</c:v>
                </c:pt>
                <c:pt idx="19">
                  <c:v>1.1000000000000001</c:v>
                </c:pt>
                <c:pt idx="20">
                  <c:v>1</c:v>
                </c:pt>
                <c:pt idx="21">
                  <c:v>0.7</c:v>
                </c:pt>
                <c:pt idx="22">
                  <c:v>0.6</c:v>
                </c:pt>
                <c:pt idx="23">
                  <c:v>0.7</c:v>
                </c:pt>
                <c:pt idx="24">
                  <c:v>0.6</c:v>
                </c:pt>
                <c:pt idx="25">
                  <c:v>1.5</c:v>
                </c:pt>
                <c:pt idx="26">
                  <c:v>1.5</c:v>
                </c:pt>
                <c:pt idx="27">
                  <c:v>0.2</c:v>
                </c:pt>
                <c:pt idx="28">
                  <c:v>0.5</c:v>
                </c:pt>
                <c:pt idx="29">
                  <c:v>0.6</c:v>
                </c:pt>
                <c:pt idx="30" formatCode="#,##0.##########">
                  <c:v>0.3</c:v>
                </c:pt>
                <c:pt idx="31" formatCode="#,##0.##########">
                  <c:v>0.2</c:v>
                </c:pt>
                <c:pt idx="32" formatCode="#,##0.##########">
                  <c:v>0.2</c:v>
                </c:pt>
                <c:pt idx="33" formatCode="#,##0.##########">
                  <c:v>0.7</c:v>
                </c:pt>
                <c:pt idx="34" formatCode="#,##0.##########">
                  <c:v>0.6</c:v>
                </c:pt>
                <c:pt idx="35" formatCode="#,##0.##########">
                  <c:v>0.3</c:v>
                </c:pt>
                <c:pt idx="36" formatCode="#,##0">
                  <c:v>1</c:v>
                </c:pt>
                <c:pt idx="37" formatCode="#,##0.##########">
                  <c:v>0.9</c:v>
                </c:pt>
                <c:pt idx="38" formatCode="#,##0.##########">
                  <c:v>1.2</c:v>
                </c:pt>
                <c:pt idx="39" formatCode="#,##0.##########">
                  <c:v>3.3</c:v>
                </c:pt>
                <c:pt idx="40" formatCode="#,##0.##########">
                  <c:v>1.8</c:v>
                </c:pt>
                <c:pt idx="41" formatCode="#,##0.##########">
                  <c:v>2.8</c:v>
                </c:pt>
                <c:pt idx="42" formatCode="#,##0.##########">
                  <c:v>2.1</c:v>
                </c:pt>
                <c:pt idx="43" formatCode="#,##0.##########">
                  <c:v>1.9</c:v>
                </c:pt>
                <c:pt idx="44">
                  <c:v>2</c:v>
                </c:pt>
                <c:pt idx="45" formatCode="#,##0.##########">
                  <c:v>2.4</c:v>
                </c:pt>
                <c:pt idx="46">
                  <c:v>2</c:v>
                </c:pt>
                <c:pt idx="47" formatCode="#,##0.##########">
                  <c:v>1.5</c:v>
                </c:pt>
                <c:pt idx="48">
                  <c:v>1</c:v>
                </c:pt>
                <c:pt idx="49" formatCode="#,##0.##########">
                  <c:v>0.9</c:v>
                </c:pt>
                <c:pt idx="50" formatCode="#,##0.##########">
                  <c:v>0.7</c:v>
                </c:pt>
                <c:pt idx="51" formatCode="#,##0.##########">
                  <c:v>-0.8</c:v>
                </c:pt>
                <c:pt idx="52" formatCode="#,##0.##########">
                  <c:v>0.5</c:v>
                </c:pt>
                <c:pt idx="53" formatCode="#,##0.##########">
                  <c:v>-0.2</c:v>
                </c:pt>
                <c:pt idx="54" formatCode="#,##0.##########">
                  <c:v>0.6</c:v>
                </c:pt>
                <c:pt idx="55" formatCode="#,##0.##########">
                  <c:v>0.6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091-496A-85D5-6AD0123B627A}"/>
            </c:ext>
          </c:extLst>
        </c:ser>
        <c:ser>
          <c:idx val="2"/>
          <c:order val="1"/>
          <c:tx>
            <c:strRef>
              <c:f>'Fig 2'!$R$5</c:f>
              <c:strCache>
                <c:ptCount val="1"/>
                <c:pt idx="0">
                  <c:v>Bens Industriais Não Energéticos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'Fig 2'!$O$6:$O$61</c:f>
              <c:strCache>
                <c:ptCount val="56"/>
                <c:pt idx="0">
                  <c:v>2017M01</c:v>
                </c:pt>
                <c:pt idx="1">
                  <c:v>2017M02</c:v>
                </c:pt>
                <c:pt idx="2">
                  <c:v>2017M03</c:v>
                </c:pt>
                <c:pt idx="3">
                  <c:v>2017M04</c:v>
                </c:pt>
                <c:pt idx="4">
                  <c:v>2017M05</c:v>
                </c:pt>
                <c:pt idx="5">
                  <c:v>2017M06</c:v>
                </c:pt>
                <c:pt idx="6">
                  <c:v>2017M07</c:v>
                </c:pt>
                <c:pt idx="7">
                  <c:v>2017M08</c:v>
                </c:pt>
                <c:pt idx="8">
                  <c:v>2017M09</c:v>
                </c:pt>
                <c:pt idx="9">
                  <c:v>2017M10</c:v>
                </c:pt>
                <c:pt idx="10">
                  <c:v>2017M11</c:v>
                </c:pt>
                <c:pt idx="11">
                  <c:v>2017M12</c:v>
                </c:pt>
                <c:pt idx="12">
                  <c:v>2018M01</c:v>
                </c:pt>
                <c:pt idx="13">
                  <c:v>2018M02</c:v>
                </c:pt>
                <c:pt idx="14">
                  <c:v>2018M03</c:v>
                </c:pt>
                <c:pt idx="15">
                  <c:v>2018M04</c:v>
                </c:pt>
                <c:pt idx="16">
                  <c:v>2018M05</c:v>
                </c:pt>
                <c:pt idx="17">
                  <c:v>2018M06</c:v>
                </c:pt>
                <c:pt idx="18">
                  <c:v>2018M07</c:v>
                </c:pt>
                <c:pt idx="19">
                  <c:v>2018M08</c:v>
                </c:pt>
                <c:pt idx="20">
                  <c:v>2018M09</c:v>
                </c:pt>
                <c:pt idx="21">
                  <c:v>2018M10</c:v>
                </c:pt>
                <c:pt idx="22">
                  <c:v>2018M11</c:v>
                </c:pt>
                <c:pt idx="23">
                  <c:v>2018M12</c:v>
                </c:pt>
                <c:pt idx="24">
                  <c:v>2019M01</c:v>
                </c:pt>
                <c:pt idx="25">
                  <c:v>2019M02</c:v>
                </c:pt>
                <c:pt idx="26">
                  <c:v>2019M03</c:v>
                </c:pt>
                <c:pt idx="27">
                  <c:v>2019M04</c:v>
                </c:pt>
                <c:pt idx="28">
                  <c:v>2019M05</c:v>
                </c:pt>
                <c:pt idx="29">
                  <c:v>2019M06</c:v>
                </c:pt>
                <c:pt idx="30">
                  <c:v>2019M07</c:v>
                </c:pt>
                <c:pt idx="31">
                  <c:v>2019M08</c:v>
                </c:pt>
                <c:pt idx="32">
                  <c:v>2019M09</c:v>
                </c:pt>
                <c:pt idx="33">
                  <c:v>2019M10</c:v>
                </c:pt>
                <c:pt idx="34">
                  <c:v>2019M11</c:v>
                </c:pt>
                <c:pt idx="35">
                  <c:v>2019M12</c:v>
                </c:pt>
                <c:pt idx="36">
                  <c:v>2020M01</c:v>
                </c:pt>
                <c:pt idx="37">
                  <c:v>2020M02</c:v>
                </c:pt>
                <c:pt idx="38">
                  <c:v>2020M03</c:v>
                </c:pt>
                <c:pt idx="39">
                  <c:v>2020M04</c:v>
                </c:pt>
                <c:pt idx="40">
                  <c:v>2020M05</c:v>
                </c:pt>
                <c:pt idx="41">
                  <c:v>2020M06</c:v>
                </c:pt>
                <c:pt idx="42">
                  <c:v>2020M07</c:v>
                </c:pt>
                <c:pt idx="43">
                  <c:v>2020M08</c:v>
                </c:pt>
                <c:pt idx="44">
                  <c:v>2020M09</c:v>
                </c:pt>
                <c:pt idx="45">
                  <c:v>2020M10</c:v>
                </c:pt>
                <c:pt idx="46">
                  <c:v>2020M11</c:v>
                </c:pt>
                <c:pt idx="47">
                  <c:v>2020M12</c:v>
                </c:pt>
                <c:pt idx="48">
                  <c:v>2021M01</c:v>
                </c:pt>
                <c:pt idx="49">
                  <c:v>2021M02</c:v>
                </c:pt>
                <c:pt idx="50">
                  <c:v>2021M03</c:v>
                </c:pt>
                <c:pt idx="51">
                  <c:v>2021M04</c:v>
                </c:pt>
                <c:pt idx="52">
                  <c:v>2021M05</c:v>
                </c:pt>
                <c:pt idx="53">
                  <c:v>2021M06</c:v>
                </c:pt>
                <c:pt idx="54">
                  <c:v>2021M07</c:v>
                </c:pt>
                <c:pt idx="55">
                  <c:v>2021M08</c:v>
                </c:pt>
              </c:strCache>
            </c:strRef>
          </c:cat>
          <c:val>
            <c:numRef>
              <c:f>'Fig 2'!$R$6:$R$61</c:f>
              <c:numCache>
                <c:formatCode>#,##0.0</c:formatCode>
                <c:ptCount val="56"/>
                <c:pt idx="0">
                  <c:v>-0.6</c:v>
                </c:pt>
                <c:pt idx="1">
                  <c:v>-0.8</c:v>
                </c:pt>
                <c:pt idx="2">
                  <c:v>-0.8</c:v>
                </c:pt>
                <c:pt idx="3">
                  <c:v>-0.8</c:v>
                </c:pt>
                <c:pt idx="4">
                  <c:v>-0.5</c:v>
                </c:pt>
                <c:pt idx="5">
                  <c:v>-0.7</c:v>
                </c:pt>
                <c:pt idx="6">
                  <c:v>-0.8</c:v>
                </c:pt>
                <c:pt idx="7">
                  <c:v>-0.6</c:v>
                </c:pt>
                <c:pt idx="8">
                  <c:v>-1</c:v>
                </c:pt>
                <c:pt idx="9">
                  <c:v>-0.9</c:v>
                </c:pt>
                <c:pt idx="10">
                  <c:v>-0.8</c:v>
                </c:pt>
                <c:pt idx="11">
                  <c:v>-0.9</c:v>
                </c:pt>
                <c:pt idx="12">
                  <c:v>-1.4</c:v>
                </c:pt>
                <c:pt idx="13">
                  <c:v>-0.8</c:v>
                </c:pt>
                <c:pt idx="14">
                  <c:v>-1.4</c:v>
                </c:pt>
                <c:pt idx="15">
                  <c:v>-1.2</c:v>
                </c:pt>
                <c:pt idx="16">
                  <c:v>-1.4</c:v>
                </c:pt>
                <c:pt idx="17">
                  <c:v>-0.9</c:v>
                </c:pt>
                <c:pt idx="18">
                  <c:v>-1.2</c:v>
                </c:pt>
                <c:pt idx="19">
                  <c:v>-1</c:v>
                </c:pt>
                <c:pt idx="20">
                  <c:v>-1.2</c:v>
                </c:pt>
                <c:pt idx="21">
                  <c:v>-1.3</c:v>
                </c:pt>
                <c:pt idx="22">
                  <c:v>-1.1000000000000001</c:v>
                </c:pt>
                <c:pt idx="23">
                  <c:v>-1</c:v>
                </c:pt>
                <c:pt idx="24">
                  <c:v>-0.6</c:v>
                </c:pt>
                <c:pt idx="25">
                  <c:v>-0.2</c:v>
                </c:pt>
                <c:pt idx="26">
                  <c:v>-0.2</c:v>
                </c:pt>
                <c:pt idx="27">
                  <c:v>-0.4</c:v>
                </c:pt>
                <c:pt idx="28">
                  <c:v>-0.4</c:v>
                </c:pt>
                <c:pt idx="29">
                  <c:v>-0.6</c:v>
                </c:pt>
                <c:pt idx="30" formatCode="#,##0.##########">
                  <c:v>-1.1000000000000001</c:v>
                </c:pt>
                <c:pt idx="31" formatCode="#,##0.##########">
                  <c:v>-0.8</c:v>
                </c:pt>
                <c:pt idx="32" formatCode="#,##0.##########">
                  <c:v>-0.5</c:v>
                </c:pt>
                <c:pt idx="33" formatCode="#,##0.##########">
                  <c:v>-0.7</c:v>
                </c:pt>
                <c:pt idx="34" formatCode="#,##0.##########">
                  <c:v>-0.8</c:v>
                </c:pt>
                <c:pt idx="35" formatCode="#,##0">
                  <c:v>-1</c:v>
                </c:pt>
                <c:pt idx="36" formatCode="#,##0">
                  <c:v>-1</c:v>
                </c:pt>
                <c:pt idx="37" formatCode="#,##0.##########">
                  <c:v>-1.4</c:v>
                </c:pt>
                <c:pt idx="38" formatCode="#,##0.##########">
                  <c:v>-1.2</c:v>
                </c:pt>
                <c:pt idx="39" formatCode="#,##0.##########">
                  <c:v>-2.8</c:v>
                </c:pt>
                <c:pt idx="40" formatCode="#,##0.##########">
                  <c:v>-2.9</c:v>
                </c:pt>
                <c:pt idx="41" formatCode="#,##0.##########">
                  <c:v>-2.2999999999999998</c:v>
                </c:pt>
                <c:pt idx="42" formatCode="#,##0.##########">
                  <c:v>-0.6</c:v>
                </c:pt>
                <c:pt idx="43" formatCode="#,##0.##########">
                  <c:v>-0.4</c:v>
                </c:pt>
                <c:pt idx="44" formatCode="General">
                  <c:v>-0.55000000000000004</c:v>
                </c:pt>
                <c:pt idx="45" formatCode="#,##0.##########">
                  <c:v>-0.7</c:v>
                </c:pt>
                <c:pt idx="46" formatCode="#,##0.##########">
                  <c:v>-0.8</c:v>
                </c:pt>
                <c:pt idx="47" formatCode="#,##0.##########">
                  <c:v>-1.1000000000000001</c:v>
                </c:pt>
                <c:pt idx="48" formatCode="#,##0.##########">
                  <c:v>0.8</c:v>
                </c:pt>
                <c:pt idx="49" formatCode="#,##0.##########">
                  <c:v>0.9</c:v>
                </c:pt>
                <c:pt idx="50" formatCode="#,##0.##########">
                  <c:v>-0.5</c:v>
                </c:pt>
                <c:pt idx="51" formatCode="#,##0.##########">
                  <c:v>1.3</c:v>
                </c:pt>
                <c:pt idx="52" formatCode="#,##0.##########">
                  <c:v>1.5</c:v>
                </c:pt>
                <c:pt idx="53" formatCode="#,##0.##########">
                  <c:v>1.1000000000000001</c:v>
                </c:pt>
                <c:pt idx="54">
                  <c:v>1</c:v>
                </c:pt>
                <c:pt idx="55" formatCode="#,##0.##########">
                  <c:v>0.9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F091-496A-85D5-6AD0123B62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223936"/>
        <c:axId val="49246976"/>
      </c:lineChart>
      <c:catAx>
        <c:axId val="49223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9246976"/>
        <c:crossesAt val="-4"/>
        <c:auto val="1"/>
        <c:lblAlgn val="ctr"/>
        <c:lblOffset val="100"/>
        <c:noMultiLvlLbl val="0"/>
      </c:catAx>
      <c:valAx>
        <c:axId val="49246976"/>
        <c:scaling>
          <c:orientation val="minMax"/>
          <c:max val="10"/>
          <c:min val="-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49223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P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6945355563537E-2"/>
          <c:y val="3.3895524964141388E-2"/>
          <c:w val="0.64801715607551524"/>
          <c:h val="0.87209860672177886"/>
        </c:manualLayout>
      </c:layout>
      <c:lineChart>
        <c:grouping val="standard"/>
        <c:varyColors val="0"/>
        <c:ser>
          <c:idx val="0"/>
          <c:order val="0"/>
          <c:tx>
            <c:strRef>
              <c:f>Folha1!$D$89:$F$89</c:f>
              <c:strCache>
                <c:ptCount val="1"/>
                <c:pt idx="0">
                  <c:v>Active population</c:v>
                </c:pt>
              </c:strCache>
            </c:strRef>
          </c:tx>
          <c:spPr>
            <a:ln>
              <a:solidFill>
                <a:schemeClr val="accent1">
                  <a:lumMod val="75000"/>
                </a:schemeClr>
              </a:solidFill>
            </a:ln>
          </c:spPr>
          <c:marker>
            <c:symbol val="circle"/>
            <c:size val="6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</c:spPr>
          </c:marker>
          <c:dLbls>
            <c:dLbl>
              <c:idx val="1"/>
              <c:layout>
                <c:manualLayout>
                  <c:x val="-3.3033591731266153E-2"/>
                  <c:y val="-4.95298978716769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7167958656330748E-2"/>
                  <c:y val="-4.62293079701670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9184935356942103E-2"/>
                  <c:y val="-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0427206295671723E-2"/>
                  <c:y val="-3.63283178711571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4924114671163577E-2"/>
                  <c:y val="-3.9628647904160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9936600948137297E-2"/>
                  <c:y val="4.94802629869286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2702354066206842E-2"/>
                  <c:y val="5.2780333151425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0858450833180737E-2"/>
                  <c:y val="5.27803331514253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Folha1!$G$88:$L$88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Folha1!$G$89:$L$89</c:f>
              <c:numCache>
                <c:formatCode>#,##0.0</c:formatCode>
                <c:ptCount val="6"/>
                <c:pt idx="0">
                  <c:v>4844</c:v>
                </c:pt>
                <c:pt idx="1">
                  <c:v>4641.8999999999996</c:v>
                </c:pt>
                <c:pt idx="2">
                  <c:v>4809.8</c:v>
                </c:pt>
                <c:pt idx="3">
                  <c:v>4851.8999999999996</c:v>
                </c:pt>
                <c:pt idx="4">
                  <c:v>4795.5</c:v>
                </c:pt>
                <c:pt idx="5">
                  <c:v>4910.5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Folha1!$D$90:$F$90</c:f>
              <c:strCache>
                <c:ptCount val="1"/>
                <c:pt idx="0">
                  <c:v>Inactive population</c:v>
                </c:pt>
              </c:strCache>
            </c:strRef>
          </c:tx>
          <c:spPr>
            <a:ln>
              <a:solidFill>
                <a:srgbClr val="92D050"/>
              </a:solidFill>
            </a:ln>
          </c:spPr>
          <c:marker>
            <c:symbol val="circle"/>
            <c:size val="6"/>
            <c:spPr>
              <a:solidFill>
                <a:srgbClr val="92D050"/>
              </a:solidFill>
              <a:ln>
                <a:solidFill>
                  <a:srgbClr val="00B050"/>
                </a:solidFill>
              </a:ln>
            </c:spPr>
          </c:marker>
          <c:dLbls>
            <c:dLbl>
              <c:idx val="1"/>
              <c:layout>
                <c:manualLayout>
                  <c:x val="-5.3705426356589148E-2"/>
                  <c:y val="5.61302980691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9571059431524546E-2"/>
                  <c:y val="4.29289779371637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3917931422147271E-2"/>
                  <c:y val="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497743596003988E-2"/>
                  <c:y val="5.28299680361736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6832041343669174E-2"/>
                  <c:y val="4.2879602920922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368184373243395E-2"/>
                  <c:y val="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5.163824289405685E-2"/>
                  <c:y val="-4.95296380031703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5.3266109178213186E-2"/>
                  <c:y val="-4.9480262986928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9554823088974345E-2"/>
                  <c:y val="-3.9628647904160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Folha1!$G$88:$L$88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Folha1!$G$90:$L$90</c:f>
              <c:numCache>
                <c:formatCode>0.0</c:formatCode>
                <c:ptCount val="6"/>
                <c:pt idx="0">
                  <c:v>3524.7</c:v>
                </c:pt>
                <c:pt idx="1">
                  <c:v>3722.7</c:v>
                </c:pt>
                <c:pt idx="2">
                  <c:v>3555</c:v>
                </c:pt>
                <c:pt idx="3">
                  <c:v>3532.3</c:v>
                </c:pt>
                <c:pt idx="4">
                  <c:v>3578</c:v>
                </c:pt>
                <c:pt idx="5">
                  <c:v>3469.5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Folha1!$D$91:$F$91</c:f>
              <c:strCache>
                <c:ptCount val="1"/>
                <c:pt idx="0">
                  <c:v>Employed population</c:v>
                </c:pt>
              </c:strCache>
            </c:strRef>
          </c:tx>
          <c:spPr>
            <a:ln>
              <a:solidFill>
                <a:schemeClr val="accent6">
                  <a:lumMod val="75000"/>
                </a:schemeClr>
              </a:solidFill>
            </a:ln>
          </c:spPr>
          <c:marker>
            <c:spPr>
              <a:solidFill>
                <a:schemeClr val="accent6">
                  <a:lumMod val="60000"/>
                  <a:lumOff val="40000"/>
                </a:schemeClr>
              </a:solidFill>
            </c:spPr>
          </c:marker>
          <c:cat>
            <c:strRef>
              <c:f>Folha1!$G$88:$L$88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Folha1!$G$91:$L$91</c:f>
              <c:numCache>
                <c:formatCode>#,##0.0</c:formatCode>
                <c:ptCount val="6"/>
                <c:pt idx="0">
                  <c:v>4512.3</c:v>
                </c:pt>
                <c:pt idx="1">
                  <c:v>4377.8</c:v>
                </c:pt>
                <c:pt idx="2">
                  <c:v>4426.5</c:v>
                </c:pt>
                <c:pt idx="3">
                  <c:v>4500.1000000000004</c:v>
                </c:pt>
                <c:pt idx="4">
                  <c:v>4455.7</c:v>
                </c:pt>
                <c:pt idx="5">
                  <c:v>4583.3999999999996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299648"/>
        <c:axId val="50301568"/>
      </c:lineChart>
      <c:catAx>
        <c:axId val="50299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50301568"/>
        <c:crosses val="autoZero"/>
        <c:auto val="1"/>
        <c:lblAlgn val="ctr"/>
        <c:lblOffset val="100"/>
        <c:noMultiLvlLbl val="0"/>
      </c:catAx>
      <c:valAx>
        <c:axId val="50301568"/>
        <c:scaling>
          <c:orientation val="minMax"/>
          <c:min val="3000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</c:majorGridlines>
        <c:numFmt formatCode="#,##0.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50299648"/>
        <c:crosses val="autoZero"/>
        <c:crossBetween val="between"/>
      </c:valAx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2000">
              <a:schemeClr val="accent1">
                <a:tint val="44500"/>
                <a:satMod val="160000"/>
              </a:schemeClr>
            </a:gs>
            <a:gs pos="5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</c:spPr>
    </c:plotArea>
    <c:legend>
      <c:legendPos val="r"/>
      <c:layout/>
      <c:overlay val="0"/>
      <c:txPr>
        <a:bodyPr/>
        <a:lstStyle/>
        <a:p>
          <a:pPr>
            <a:defRPr sz="84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PT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333333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747382627851369"/>
          <c:y val="3.3895524964141388E-2"/>
          <c:w val="0.86392154469063465"/>
          <c:h val="0.78139575374860326"/>
        </c:manualLayout>
      </c:layout>
      <c:lineChart>
        <c:grouping val="standard"/>
        <c:varyColors val="0"/>
        <c:ser>
          <c:idx val="0"/>
          <c:order val="0"/>
          <c:tx>
            <c:strRef>
              <c:f>Folha1!$AD$100:$AF$100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6"/>
            <c:spPr>
              <a:solidFill>
                <a:schemeClr val="tx1"/>
              </a:solidFill>
              <a:ln>
                <a:solidFill>
                  <a:schemeClr val="accent1">
                    <a:lumMod val="50000"/>
                  </a:schemeClr>
                </a:solidFill>
              </a:ln>
            </c:spPr>
          </c:marker>
          <c:dLbls>
            <c:dLbl>
              <c:idx val="1"/>
              <c:layout>
                <c:manualLayout>
                  <c:x val="-2.8089245333826472E-2"/>
                  <c:y val="4.27133715203839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2334822485879004E-2"/>
                  <c:y val="5.16044613920114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4240548423412462E-2"/>
                  <c:y val="5.64199915262164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0427214830531848E-2"/>
                  <c:y val="4.4733873674595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2900732896645024E-2"/>
                  <c:y val="4.19496305100227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4924114671163577E-2"/>
                  <c:y val="-3.9628647904160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9936600948137297E-2"/>
                  <c:y val="4.94802629869286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2702354066206842E-2"/>
                  <c:y val="5.2780333151425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0858450833180737E-2"/>
                  <c:y val="5.27803331514253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Folha1!$AG$100:$AL$100</c:f>
              <c:numCache>
                <c:formatCode>0.0</c:formatCode>
                <c:ptCount val="6"/>
                <c:pt idx="0">
                  <c:v>58.4</c:v>
                </c:pt>
                <c:pt idx="1">
                  <c:v>56</c:v>
                </c:pt>
                <c:pt idx="2">
                  <c:v>58.1</c:v>
                </c:pt>
                <c:pt idx="3">
                  <c:v>58.4</c:v>
                </c:pt>
                <c:pt idx="4">
                  <c:v>58</c:v>
                </c:pt>
                <c:pt idx="5">
                  <c:v>59.3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Folha1!$AD$101:$AF$101</c:f>
              <c:strCache>
                <c:ptCount val="1"/>
                <c:pt idx="0">
                  <c:v>Males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circle"/>
            <c:size val="6"/>
            <c:spPr>
              <a:solidFill>
                <a:schemeClr val="accent3">
                  <a:lumMod val="75000"/>
                </a:schemeClr>
              </a:solidFill>
              <a:ln>
                <a:solidFill>
                  <a:srgbClr val="00B050"/>
                </a:solidFill>
              </a:ln>
            </c:spPr>
          </c:marker>
          <c:dLbls>
            <c:dLbl>
              <c:idx val="0"/>
              <c:layout>
                <c:manualLayout>
                  <c:x val="-2.7956357124086312E-2"/>
                  <c:y val="3.91543824317557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3705426356589148E-2"/>
                  <c:y val="5.61302980691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9571059431524546E-2"/>
                  <c:y val="4.29289779371637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3917931422147271E-2"/>
                  <c:y val="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497743596003988E-2"/>
                  <c:y val="5.28299680361736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6832041343669174E-2"/>
                  <c:y val="4.2879602920922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368184373243395E-2"/>
                  <c:y val="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5.163824289405685E-2"/>
                  <c:y val="-4.95296380031703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5.3266109178213186E-2"/>
                  <c:y val="-4.9480262986928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9554823088974345E-2"/>
                  <c:y val="-3.9628647904160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Folha1!$AG$101:$AL$101</c:f>
              <c:numCache>
                <c:formatCode>0.0</c:formatCode>
                <c:ptCount val="6"/>
                <c:pt idx="0">
                  <c:v>62.6</c:v>
                </c:pt>
                <c:pt idx="1">
                  <c:v>60.4</c:v>
                </c:pt>
                <c:pt idx="2">
                  <c:v>62.2</c:v>
                </c:pt>
                <c:pt idx="3">
                  <c:v>62.7</c:v>
                </c:pt>
                <c:pt idx="4">
                  <c:v>62.4</c:v>
                </c:pt>
                <c:pt idx="5">
                  <c:v>63.5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Folha1!$AD$102:$AF$102</c:f>
              <c:strCache>
                <c:ptCount val="1"/>
                <c:pt idx="0">
                  <c:v>Females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pPr>
              <a:solidFill>
                <a:schemeClr val="accent2">
                  <a:lumMod val="60000"/>
                  <a:lumOff val="40000"/>
                </a:schemeClr>
              </a:solidFill>
            </c:spPr>
          </c:marker>
          <c:dLbls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Folha1!$AG$102:$AL$102</c:f>
              <c:numCache>
                <c:formatCode>0.0</c:formatCode>
                <c:ptCount val="6"/>
                <c:pt idx="0">
                  <c:v>54.7</c:v>
                </c:pt>
                <c:pt idx="1">
                  <c:v>52.1</c:v>
                </c:pt>
                <c:pt idx="2">
                  <c:v>54.4</c:v>
                </c:pt>
                <c:pt idx="3">
                  <c:v>54.7</c:v>
                </c:pt>
                <c:pt idx="4">
                  <c:v>54.1</c:v>
                </c:pt>
                <c:pt idx="5">
                  <c:v>55.7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6802560"/>
        <c:axId val="49317376"/>
      </c:lineChart>
      <c:catAx>
        <c:axId val="146802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49317376"/>
        <c:crosses val="autoZero"/>
        <c:auto val="1"/>
        <c:lblAlgn val="ctr"/>
        <c:lblOffset val="100"/>
        <c:noMultiLvlLbl val="0"/>
      </c:catAx>
      <c:valAx>
        <c:axId val="49317376"/>
        <c:scaling>
          <c:orientation val="minMax"/>
          <c:min val="50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</c:majorGridlines>
        <c:numFmt formatCode="0.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146802560"/>
        <c:crosses val="autoZero"/>
        <c:crossBetween val="between"/>
      </c:valAx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2000">
              <a:schemeClr val="accent1">
                <a:tint val="44500"/>
                <a:satMod val="160000"/>
              </a:schemeClr>
            </a:gs>
            <a:gs pos="5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</c:spPr>
    </c:plotArea>
    <c:legend>
      <c:legendPos val="b"/>
      <c:layout/>
      <c:overlay val="0"/>
      <c:txPr>
        <a:bodyPr/>
        <a:lstStyle/>
        <a:p>
          <a:pPr>
            <a:defRPr sz="84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PT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333333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747382627851369"/>
          <c:y val="5.0667062843559652E-2"/>
          <c:w val="0.86392154469063465"/>
          <c:h val="0.78139575374860326"/>
        </c:manualLayout>
      </c:layout>
      <c:lineChart>
        <c:grouping val="standard"/>
        <c:varyColors val="0"/>
        <c:ser>
          <c:idx val="0"/>
          <c:order val="0"/>
          <c:tx>
            <c:strRef>
              <c:f>Folha1!$AD$105:$AF$105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6"/>
            <c:spPr>
              <a:solidFill>
                <a:schemeClr val="tx1"/>
              </a:solidFill>
              <a:ln>
                <a:solidFill>
                  <a:schemeClr val="accent1">
                    <a:lumMod val="50000"/>
                  </a:schemeClr>
                </a:solidFill>
              </a:ln>
            </c:spPr>
          </c:marker>
          <c:dLbls>
            <c:dLbl>
              <c:idx val="1"/>
              <c:layout>
                <c:manualLayout>
                  <c:x val="-2.8089245333826472E-2"/>
                  <c:y val="4.27133715203839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2334822485879004E-2"/>
                  <c:y val="5.16044613920114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4240548423412462E-2"/>
                  <c:y val="5.64199915262164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0427214830531848E-2"/>
                  <c:y val="4.4733873674595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2900732896645024E-2"/>
                  <c:y val="4.19496305100227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4924114671163577E-2"/>
                  <c:y val="-3.9628647904160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9936600948137297E-2"/>
                  <c:y val="4.94802629869286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2702354066206842E-2"/>
                  <c:y val="5.2780333151425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0858450833180737E-2"/>
                  <c:y val="5.27803331514253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Folha1!$AG$105:$AL$105</c:f>
              <c:numCache>
                <c:formatCode>0.0</c:formatCode>
                <c:ptCount val="6"/>
                <c:pt idx="0">
                  <c:v>54.4</c:v>
                </c:pt>
                <c:pt idx="1">
                  <c:v>52.8</c:v>
                </c:pt>
                <c:pt idx="2">
                  <c:v>53.4</c:v>
                </c:pt>
                <c:pt idx="3">
                  <c:v>54.2</c:v>
                </c:pt>
                <c:pt idx="4">
                  <c:v>53.9</c:v>
                </c:pt>
                <c:pt idx="5">
                  <c:v>55.4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Folha1!$AD$106:$AF$106</c:f>
              <c:strCache>
                <c:ptCount val="1"/>
                <c:pt idx="0">
                  <c:v>Males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circle"/>
            <c:size val="6"/>
            <c:spPr>
              <a:solidFill>
                <a:schemeClr val="accent3">
                  <a:lumMod val="75000"/>
                </a:schemeClr>
              </a:solidFill>
              <a:ln>
                <a:solidFill>
                  <a:srgbClr val="00B050"/>
                </a:solidFill>
              </a:ln>
            </c:spPr>
          </c:marker>
          <c:dLbls>
            <c:dLbl>
              <c:idx val="0"/>
              <c:layout>
                <c:manualLayout>
                  <c:x val="-2.7956357124086312E-2"/>
                  <c:y val="3.91543824317557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3705426356589148E-2"/>
                  <c:y val="5.61302980691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9571059431524546E-2"/>
                  <c:y val="4.29289779371637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3917931422147271E-2"/>
                  <c:y val="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497743596003988E-2"/>
                  <c:y val="5.28299680361736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6832041343669174E-2"/>
                  <c:y val="4.2879602920922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368184373243395E-2"/>
                  <c:y val="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5.163824289405685E-2"/>
                  <c:y val="-4.95296380031703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5.3266109178213186E-2"/>
                  <c:y val="-4.9480262986928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9554823088974345E-2"/>
                  <c:y val="-3.9628647904160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Folha1!$AG$106:$AL$106</c:f>
              <c:numCache>
                <c:formatCode>0.0</c:formatCode>
                <c:ptCount val="6"/>
                <c:pt idx="0">
                  <c:v>58.7</c:v>
                </c:pt>
                <c:pt idx="1">
                  <c:v>57</c:v>
                </c:pt>
                <c:pt idx="2">
                  <c:v>57.3</c:v>
                </c:pt>
                <c:pt idx="3">
                  <c:v>58.3</c:v>
                </c:pt>
                <c:pt idx="4">
                  <c:v>58.1</c:v>
                </c:pt>
                <c:pt idx="5">
                  <c:v>59.4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Folha1!$AD$107:$AF$107</c:f>
              <c:strCache>
                <c:ptCount val="1"/>
                <c:pt idx="0">
                  <c:v>Females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pPr>
              <a:solidFill>
                <a:schemeClr val="accent2">
                  <a:lumMod val="60000"/>
                  <a:lumOff val="40000"/>
                </a:schemeClr>
              </a:solidFill>
            </c:spPr>
          </c:marker>
          <c:dLbls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Folha1!$AG$107:$AL$107</c:f>
              <c:numCache>
                <c:formatCode>0.0</c:formatCode>
                <c:ptCount val="6"/>
                <c:pt idx="0">
                  <c:v>50.6</c:v>
                </c:pt>
                <c:pt idx="1">
                  <c:v>49.2</c:v>
                </c:pt>
                <c:pt idx="2">
                  <c:v>50</c:v>
                </c:pt>
                <c:pt idx="3">
                  <c:v>50.6</c:v>
                </c:pt>
                <c:pt idx="4">
                  <c:v>50.1</c:v>
                </c:pt>
                <c:pt idx="5">
                  <c:v>51.9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192960"/>
        <c:axId val="51194496"/>
      </c:lineChart>
      <c:catAx>
        <c:axId val="51192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51194496"/>
        <c:crosses val="autoZero"/>
        <c:auto val="1"/>
        <c:lblAlgn val="ctr"/>
        <c:lblOffset val="100"/>
        <c:noMultiLvlLbl val="0"/>
      </c:catAx>
      <c:valAx>
        <c:axId val="51194496"/>
        <c:scaling>
          <c:orientation val="minMax"/>
          <c:min val="45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</c:majorGridlines>
        <c:numFmt formatCode="0.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51192960"/>
        <c:crosses val="autoZero"/>
        <c:crossBetween val="between"/>
      </c:valAx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2000">
              <a:schemeClr val="accent1">
                <a:tint val="44500"/>
                <a:satMod val="160000"/>
              </a:schemeClr>
            </a:gs>
            <a:gs pos="5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</c:spPr>
    </c:plotArea>
    <c:legend>
      <c:legendPos val="b"/>
      <c:layout/>
      <c:overlay val="0"/>
      <c:txPr>
        <a:bodyPr/>
        <a:lstStyle/>
        <a:p>
          <a:pPr>
            <a:defRPr sz="84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PT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333333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6945355563537E-2"/>
          <c:y val="3.3895524964141388E-2"/>
          <c:w val="0.74360842101165048"/>
          <c:h val="0.8720986067217788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Folha1!$Y$54:$Z$54</c:f>
              <c:strCache>
                <c:ptCount val="1"/>
                <c:pt idx="0">
                  <c:v>Employees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cat>
            <c:strRef>
              <c:f>Folha1!$AA$50:$AF$50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Folha1!$AA$54:$AF$54</c:f>
              <c:numCache>
                <c:formatCode>0.0</c:formatCode>
                <c:ptCount val="6"/>
                <c:pt idx="0" formatCode="General">
                  <c:v>3852.7</c:v>
                </c:pt>
                <c:pt idx="1">
                  <c:v>3744.2</c:v>
                </c:pt>
                <c:pt idx="2" formatCode="General">
                  <c:v>3804.4</c:v>
                </c:pt>
                <c:pt idx="3" formatCode="General">
                  <c:v>3848.4</c:v>
                </c:pt>
                <c:pt idx="4" formatCode="General">
                  <c:v>3772</c:v>
                </c:pt>
                <c:pt idx="5">
                  <c:v>3892.3</c:v>
                </c:pt>
              </c:numCache>
            </c:numRef>
          </c:val>
        </c:ser>
        <c:ser>
          <c:idx val="1"/>
          <c:order val="1"/>
          <c:tx>
            <c:strRef>
              <c:f>Folha1!$Y$55:$Z$55</c:f>
              <c:strCache>
                <c:ptCount val="1"/>
                <c:pt idx="0">
                  <c:v>Open-ended contracts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solidFill>
                <a:srgbClr val="92D050"/>
              </a:solidFill>
            </a:ln>
          </c:spPr>
          <c:invertIfNegative val="0"/>
          <c:cat>
            <c:strRef>
              <c:f>Folha1!$AA$50:$AF$50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Folha1!$AA$55:$AF$55</c:f>
              <c:numCache>
                <c:formatCode>0.0</c:formatCode>
                <c:ptCount val="6"/>
                <c:pt idx="0" formatCode="General">
                  <c:v>3122.2</c:v>
                </c:pt>
                <c:pt idx="1">
                  <c:v>3112</c:v>
                </c:pt>
                <c:pt idx="2" formatCode="0">
                  <c:v>3152.9</c:v>
                </c:pt>
                <c:pt idx="3" formatCode="0">
                  <c:v>3181.6</c:v>
                </c:pt>
                <c:pt idx="4">
                  <c:v>3121.5</c:v>
                </c:pt>
                <c:pt idx="5">
                  <c:v>3223.2</c:v>
                </c:pt>
              </c:numCache>
            </c:numRef>
          </c:val>
        </c:ser>
        <c:ser>
          <c:idx val="2"/>
          <c:order val="2"/>
          <c:tx>
            <c:strRef>
              <c:f>Folha1!$Y$56:$Z$56</c:f>
              <c:strCache>
                <c:ptCount val="1"/>
                <c:pt idx="0">
                  <c:v>Short-term contracts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c:spPr>
          <c:invertIfNegative val="0"/>
          <c:cat>
            <c:strRef>
              <c:f>Folha1!$AA$50:$AF$50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Folha1!$AA$56:$AF$56</c:f>
              <c:numCache>
                <c:formatCode>0.0</c:formatCode>
                <c:ptCount val="6"/>
                <c:pt idx="0">
                  <c:v>606.1</c:v>
                </c:pt>
                <c:pt idx="1">
                  <c:v>545.79999999999995</c:v>
                </c:pt>
                <c:pt idx="2">
                  <c:v>541.79999999999995</c:v>
                </c:pt>
                <c:pt idx="3">
                  <c:v>547.20000000000005</c:v>
                </c:pt>
                <c:pt idx="4">
                  <c:v>550.1</c:v>
                </c:pt>
                <c:pt idx="5">
                  <c:v>573.9</c:v>
                </c:pt>
              </c:numCache>
            </c:numRef>
          </c:val>
        </c:ser>
        <c:ser>
          <c:idx val="3"/>
          <c:order val="3"/>
          <c:tx>
            <c:strRef>
              <c:f>Folha1!$Y$57:$Z$57</c:f>
              <c:strCache>
                <c:ptCount val="1"/>
                <c:pt idx="0">
                  <c:v>Other contracts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</c:spPr>
          <c:invertIfNegative val="0"/>
          <c:cat>
            <c:strRef>
              <c:f>Folha1!$AA$50:$AF$50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Folha1!$AA$57:$AF$57</c:f>
              <c:numCache>
                <c:formatCode>0.0</c:formatCode>
                <c:ptCount val="6"/>
                <c:pt idx="0">
                  <c:v>124.4</c:v>
                </c:pt>
                <c:pt idx="1">
                  <c:v>86.5</c:v>
                </c:pt>
                <c:pt idx="2">
                  <c:v>109.7</c:v>
                </c:pt>
                <c:pt idx="3">
                  <c:v>119.6</c:v>
                </c:pt>
                <c:pt idx="4">
                  <c:v>100.5</c:v>
                </c:pt>
                <c:pt idx="5">
                  <c:v>95.2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189632"/>
        <c:axId val="49191552"/>
      </c:barChart>
      <c:catAx>
        <c:axId val="49189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49191552"/>
        <c:crosses val="autoZero"/>
        <c:auto val="1"/>
        <c:lblAlgn val="ctr"/>
        <c:lblOffset val="100"/>
        <c:noMultiLvlLbl val="0"/>
      </c:catAx>
      <c:valAx>
        <c:axId val="49191552"/>
        <c:scaling>
          <c:orientation val="minMax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49189632"/>
        <c:crosses val="autoZero"/>
        <c:crossBetween val="between"/>
      </c:valAx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2000">
              <a:schemeClr val="accent1">
                <a:tint val="44500"/>
                <a:satMod val="160000"/>
              </a:schemeClr>
            </a:gs>
            <a:gs pos="5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</c:spPr>
    </c:plotArea>
    <c:legend>
      <c:legendPos val="r"/>
      <c:layout>
        <c:manualLayout>
          <c:xMode val="edge"/>
          <c:yMode val="edge"/>
          <c:x val="0.83740608443722042"/>
          <c:y val="0.76299212598425192"/>
          <c:w val="0.14776078824510347"/>
          <c:h val="0.19473646875221678"/>
        </c:manualLayout>
      </c:layout>
      <c:overlay val="0"/>
      <c:txPr>
        <a:bodyPr/>
        <a:lstStyle/>
        <a:p>
          <a:pPr>
            <a:defRPr sz="84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PT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333333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chart>
    <c:autoTitleDeleted val="0"/>
    <c:plotArea>
      <c:layout>
        <c:manualLayout>
          <c:layoutTarget val="inner"/>
          <c:xMode val="edge"/>
          <c:yMode val="edge"/>
          <c:x val="7.9566945355563537E-2"/>
          <c:y val="3.3895524964141388E-2"/>
          <c:w val="0.88102715572809664"/>
          <c:h val="0.797023480173086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Folha1!$BG$98</c:f>
              <c:strCache>
                <c:ptCount val="1"/>
                <c:pt idx="0">
                  <c:v>1Q 2020</c:v>
                </c:pt>
              </c:strCache>
            </c:strRef>
          </c:tx>
          <c:invertIfNegative val="0"/>
          <c:cat>
            <c:strRef>
              <c:f>Folha1!$BD$99:$BD$115</c:f>
              <c:strCache>
                <c:ptCount val="17"/>
                <c:pt idx="0">
                  <c:v>A</c:v>
                </c:pt>
                <c:pt idx="1">
                  <c:v>C</c:v>
                </c:pt>
                <c:pt idx="2">
                  <c:v>F</c:v>
                </c:pt>
                <c:pt idx="3">
                  <c:v>G</c:v>
                </c:pt>
                <c:pt idx="4">
                  <c:v>H</c:v>
                </c:pt>
                <c:pt idx="5">
                  <c:v>I</c:v>
                </c:pt>
                <c:pt idx="6">
                  <c:v>J</c:v>
                </c:pt>
                <c:pt idx="7">
                  <c:v>K</c:v>
                </c:pt>
                <c:pt idx="8">
                  <c:v>L</c:v>
                </c:pt>
                <c:pt idx="9">
                  <c:v>M</c:v>
                </c:pt>
                <c:pt idx="10">
                  <c:v>N</c:v>
                </c:pt>
                <c:pt idx="11">
                  <c:v>O</c:v>
                </c:pt>
                <c:pt idx="12">
                  <c:v>P</c:v>
                </c:pt>
                <c:pt idx="13">
                  <c:v>Q</c:v>
                </c:pt>
                <c:pt idx="14">
                  <c:v>R</c:v>
                </c:pt>
                <c:pt idx="15">
                  <c:v>S</c:v>
                </c:pt>
                <c:pt idx="16">
                  <c:v>T</c:v>
                </c:pt>
              </c:strCache>
            </c:strRef>
          </c:cat>
          <c:val>
            <c:numRef>
              <c:f>Folha1!$BG$99:$BG$115</c:f>
              <c:numCache>
                <c:formatCode>0.0</c:formatCode>
                <c:ptCount val="17"/>
                <c:pt idx="0">
                  <c:v>115</c:v>
                </c:pt>
                <c:pt idx="1">
                  <c:v>806.6999999999997</c:v>
                </c:pt>
                <c:pt idx="2">
                  <c:v>284.40000000000003</c:v>
                </c:pt>
                <c:pt idx="3">
                  <c:v>651.1</c:v>
                </c:pt>
                <c:pt idx="4">
                  <c:v>212.2</c:v>
                </c:pt>
                <c:pt idx="5" formatCode="General">
                  <c:v>295.60000000000002</c:v>
                </c:pt>
                <c:pt idx="6" formatCode="General">
                  <c:v>111.80000000000001</c:v>
                </c:pt>
                <c:pt idx="7">
                  <c:v>87.399999999999991</c:v>
                </c:pt>
                <c:pt idx="8">
                  <c:v>43.3</c:v>
                </c:pt>
                <c:pt idx="9">
                  <c:v>206.1</c:v>
                </c:pt>
                <c:pt idx="10">
                  <c:v>157.5</c:v>
                </c:pt>
                <c:pt idx="11">
                  <c:v>272.39999999999998</c:v>
                </c:pt>
                <c:pt idx="12">
                  <c:v>398.4</c:v>
                </c:pt>
                <c:pt idx="13">
                  <c:v>459.29999999999995</c:v>
                </c:pt>
                <c:pt idx="14">
                  <c:v>67.8</c:v>
                </c:pt>
                <c:pt idx="15">
                  <c:v>129.5</c:v>
                </c:pt>
                <c:pt idx="16">
                  <c:v>106.5</c:v>
                </c:pt>
              </c:numCache>
            </c:numRef>
          </c:val>
        </c:ser>
        <c:ser>
          <c:idx val="1"/>
          <c:order val="1"/>
          <c:tx>
            <c:strRef>
              <c:f>Folha1!$BH$98</c:f>
              <c:strCache>
                <c:ptCount val="1"/>
                <c:pt idx="0">
                  <c:v>2Q 2020</c:v>
                </c:pt>
              </c:strCache>
            </c:strRef>
          </c:tx>
          <c:invertIfNegative val="0"/>
          <c:cat>
            <c:strRef>
              <c:f>Folha1!$BD$99:$BD$115</c:f>
              <c:strCache>
                <c:ptCount val="17"/>
                <c:pt idx="0">
                  <c:v>A</c:v>
                </c:pt>
                <c:pt idx="1">
                  <c:v>C</c:v>
                </c:pt>
                <c:pt idx="2">
                  <c:v>F</c:v>
                </c:pt>
                <c:pt idx="3">
                  <c:v>G</c:v>
                </c:pt>
                <c:pt idx="4">
                  <c:v>H</c:v>
                </c:pt>
                <c:pt idx="5">
                  <c:v>I</c:v>
                </c:pt>
                <c:pt idx="6">
                  <c:v>J</c:v>
                </c:pt>
                <c:pt idx="7">
                  <c:v>K</c:v>
                </c:pt>
                <c:pt idx="8">
                  <c:v>L</c:v>
                </c:pt>
                <c:pt idx="9">
                  <c:v>M</c:v>
                </c:pt>
                <c:pt idx="10">
                  <c:v>N</c:v>
                </c:pt>
                <c:pt idx="11">
                  <c:v>O</c:v>
                </c:pt>
                <c:pt idx="12">
                  <c:v>P</c:v>
                </c:pt>
                <c:pt idx="13">
                  <c:v>Q</c:v>
                </c:pt>
                <c:pt idx="14">
                  <c:v>R</c:v>
                </c:pt>
                <c:pt idx="15">
                  <c:v>S</c:v>
                </c:pt>
                <c:pt idx="16">
                  <c:v>T</c:v>
                </c:pt>
              </c:strCache>
            </c:strRef>
          </c:cat>
          <c:val>
            <c:numRef>
              <c:f>Folha1!$BH$99:$BH$115</c:f>
              <c:numCache>
                <c:formatCode>0.0</c:formatCode>
                <c:ptCount val="17"/>
                <c:pt idx="0">
                  <c:v>113.7</c:v>
                </c:pt>
                <c:pt idx="1">
                  <c:v>778.4</c:v>
                </c:pt>
                <c:pt idx="2">
                  <c:v>272.2</c:v>
                </c:pt>
                <c:pt idx="3">
                  <c:v>624</c:v>
                </c:pt>
                <c:pt idx="4">
                  <c:v>200.09999999999997</c:v>
                </c:pt>
                <c:pt idx="5" formatCode="General">
                  <c:v>254.6</c:v>
                </c:pt>
                <c:pt idx="6" formatCode="General">
                  <c:v>126.69999999999999</c:v>
                </c:pt>
                <c:pt idx="7">
                  <c:v>90.4</c:v>
                </c:pt>
                <c:pt idx="8">
                  <c:v>43.2</c:v>
                </c:pt>
                <c:pt idx="9">
                  <c:v>214.89999999999998</c:v>
                </c:pt>
                <c:pt idx="10">
                  <c:v>146.1</c:v>
                </c:pt>
                <c:pt idx="11">
                  <c:v>271.2</c:v>
                </c:pt>
                <c:pt idx="12">
                  <c:v>392.4</c:v>
                </c:pt>
                <c:pt idx="13">
                  <c:v>441.29999999999995</c:v>
                </c:pt>
                <c:pt idx="14">
                  <c:v>66.5</c:v>
                </c:pt>
                <c:pt idx="15">
                  <c:v>128.80000000000001</c:v>
                </c:pt>
                <c:pt idx="16">
                  <c:v>92.9</c:v>
                </c:pt>
              </c:numCache>
            </c:numRef>
          </c:val>
        </c:ser>
        <c:ser>
          <c:idx val="2"/>
          <c:order val="2"/>
          <c:tx>
            <c:strRef>
              <c:f>Folha1!$BI$98</c:f>
              <c:strCache>
                <c:ptCount val="1"/>
                <c:pt idx="0">
                  <c:v>3Q 2020</c:v>
                </c:pt>
              </c:strCache>
            </c:strRef>
          </c:tx>
          <c:invertIfNegative val="0"/>
          <c:cat>
            <c:strRef>
              <c:f>Folha1!$BD$99:$BD$115</c:f>
              <c:strCache>
                <c:ptCount val="17"/>
                <c:pt idx="0">
                  <c:v>A</c:v>
                </c:pt>
                <c:pt idx="1">
                  <c:v>C</c:v>
                </c:pt>
                <c:pt idx="2">
                  <c:v>F</c:v>
                </c:pt>
                <c:pt idx="3">
                  <c:v>G</c:v>
                </c:pt>
                <c:pt idx="4">
                  <c:v>H</c:v>
                </c:pt>
                <c:pt idx="5">
                  <c:v>I</c:v>
                </c:pt>
                <c:pt idx="6">
                  <c:v>J</c:v>
                </c:pt>
                <c:pt idx="7">
                  <c:v>K</c:v>
                </c:pt>
                <c:pt idx="8">
                  <c:v>L</c:v>
                </c:pt>
                <c:pt idx="9">
                  <c:v>M</c:v>
                </c:pt>
                <c:pt idx="10">
                  <c:v>N</c:v>
                </c:pt>
                <c:pt idx="11">
                  <c:v>O</c:v>
                </c:pt>
                <c:pt idx="12">
                  <c:v>P</c:v>
                </c:pt>
                <c:pt idx="13">
                  <c:v>Q</c:v>
                </c:pt>
                <c:pt idx="14">
                  <c:v>R</c:v>
                </c:pt>
                <c:pt idx="15">
                  <c:v>S</c:v>
                </c:pt>
                <c:pt idx="16">
                  <c:v>T</c:v>
                </c:pt>
              </c:strCache>
            </c:strRef>
          </c:cat>
          <c:val>
            <c:numRef>
              <c:f>Folha1!$BI$99:$BI$115</c:f>
              <c:numCache>
                <c:formatCode>0.0</c:formatCode>
                <c:ptCount val="17"/>
                <c:pt idx="0">
                  <c:v>104.80000000000001</c:v>
                </c:pt>
                <c:pt idx="1">
                  <c:v>787.50000000000011</c:v>
                </c:pt>
                <c:pt idx="2">
                  <c:v>288.39999999999998</c:v>
                </c:pt>
                <c:pt idx="3">
                  <c:v>641.79999999999995</c:v>
                </c:pt>
                <c:pt idx="4">
                  <c:v>192.2</c:v>
                </c:pt>
                <c:pt idx="5" formatCode="General">
                  <c:v>261.5</c:v>
                </c:pt>
                <c:pt idx="6" formatCode="General">
                  <c:v>145.6</c:v>
                </c:pt>
                <c:pt idx="7">
                  <c:v>95.199999999999989</c:v>
                </c:pt>
                <c:pt idx="8">
                  <c:v>38.1</c:v>
                </c:pt>
                <c:pt idx="9">
                  <c:v>216.49999999999997</c:v>
                </c:pt>
                <c:pt idx="10">
                  <c:v>127.8</c:v>
                </c:pt>
                <c:pt idx="11">
                  <c:v>271.3</c:v>
                </c:pt>
                <c:pt idx="12">
                  <c:v>389.7</c:v>
                </c:pt>
                <c:pt idx="13">
                  <c:v>457.8</c:v>
                </c:pt>
                <c:pt idx="14">
                  <c:v>53.8</c:v>
                </c:pt>
                <c:pt idx="15">
                  <c:v>125.4</c:v>
                </c:pt>
                <c:pt idx="16">
                  <c:v>105.3</c:v>
                </c:pt>
              </c:numCache>
            </c:numRef>
          </c:val>
        </c:ser>
        <c:ser>
          <c:idx val="3"/>
          <c:order val="3"/>
          <c:tx>
            <c:strRef>
              <c:f>Folha1!$BJ$98</c:f>
              <c:strCache>
                <c:ptCount val="1"/>
                <c:pt idx="0">
                  <c:v>4Q 2020</c:v>
                </c:pt>
              </c:strCache>
            </c:strRef>
          </c:tx>
          <c:invertIfNegative val="0"/>
          <c:cat>
            <c:strRef>
              <c:f>Folha1!$BD$99:$BD$115</c:f>
              <c:strCache>
                <c:ptCount val="17"/>
                <c:pt idx="0">
                  <c:v>A</c:v>
                </c:pt>
                <c:pt idx="1">
                  <c:v>C</c:v>
                </c:pt>
                <c:pt idx="2">
                  <c:v>F</c:v>
                </c:pt>
                <c:pt idx="3">
                  <c:v>G</c:v>
                </c:pt>
                <c:pt idx="4">
                  <c:v>H</c:v>
                </c:pt>
                <c:pt idx="5">
                  <c:v>I</c:v>
                </c:pt>
                <c:pt idx="6">
                  <c:v>J</c:v>
                </c:pt>
                <c:pt idx="7">
                  <c:v>K</c:v>
                </c:pt>
                <c:pt idx="8">
                  <c:v>L</c:v>
                </c:pt>
                <c:pt idx="9">
                  <c:v>M</c:v>
                </c:pt>
                <c:pt idx="10">
                  <c:v>N</c:v>
                </c:pt>
                <c:pt idx="11">
                  <c:v>O</c:v>
                </c:pt>
                <c:pt idx="12">
                  <c:v>P</c:v>
                </c:pt>
                <c:pt idx="13">
                  <c:v>Q</c:v>
                </c:pt>
                <c:pt idx="14">
                  <c:v>R</c:v>
                </c:pt>
                <c:pt idx="15">
                  <c:v>S</c:v>
                </c:pt>
                <c:pt idx="16">
                  <c:v>T</c:v>
                </c:pt>
              </c:strCache>
            </c:strRef>
          </c:cat>
          <c:val>
            <c:numRef>
              <c:f>Folha1!$BJ$99:$BJ$115</c:f>
              <c:numCache>
                <c:formatCode>0.0</c:formatCode>
                <c:ptCount val="17"/>
                <c:pt idx="0">
                  <c:v>110.1</c:v>
                </c:pt>
                <c:pt idx="1">
                  <c:v>828.59999999999991</c:v>
                </c:pt>
                <c:pt idx="2">
                  <c:v>268.60000000000002</c:v>
                </c:pt>
                <c:pt idx="3">
                  <c:v>624.70000000000005</c:v>
                </c:pt>
                <c:pt idx="4">
                  <c:v>186.4</c:v>
                </c:pt>
                <c:pt idx="5" formatCode="General">
                  <c:v>260.3</c:v>
                </c:pt>
                <c:pt idx="6" formatCode="General">
                  <c:v>149.39999999999998</c:v>
                </c:pt>
                <c:pt idx="7">
                  <c:v>104.5</c:v>
                </c:pt>
                <c:pt idx="8">
                  <c:v>39.200000000000003</c:v>
                </c:pt>
                <c:pt idx="9">
                  <c:v>243.2</c:v>
                </c:pt>
                <c:pt idx="10">
                  <c:v>132.80000000000001</c:v>
                </c:pt>
                <c:pt idx="11">
                  <c:v>282</c:v>
                </c:pt>
                <c:pt idx="12">
                  <c:v>414.9</c:v>
                </c:pt>
                <c:pt idx="13">
                  <c:v>458.2</c:v>
                </c:pt>
                <c:pt idx="14">
                  <c:v>56.699999999999996</c:v>
                </c:pt>
                <c:pt idx="15">
                  <c:v>116.30000000000001</c:v>
                </c:pt>
                <c:pt idx="16">
                  <c:v>106.3</c:v>
                </c:pt>
              </c:numCache>
            </c:numRef>
          </c:val>
        </c:ser>
        <c:ser>
          <c:idx val="4"/>
          <c:order val="4"/>
          <c:tx>
            <c:strRef>
              <c:f>Folha1!$BK$98</c:f>
              <c:strCache>
                <c:ptCount val="1"/>
                <c:pt idx="0">
                  <c:v>1Q 2021</c:v>
                </c:pt>
              </c:strCache>
            </c:strRef>
          </c:tx>
          <c:invertIfNegative val="0"/>
          <c:cat>
            <c:strRef>
              <c:f>Folha1!$BD$99:$BD$115</c:f>
              <c:strCache>
                <c:ptCount val="17"/>
                <c:pt idx="0">
                  <c:v>A</c:v>
                </c:pt>
                <c:pt idx="1">
                  <c:v>C</c:v>
                </c:pt>
                <c:pt idx="2">
                  <c:v>F</c:v>
                </c:pt>
                <c:pt idx="3">
                  <c:v>G</c:v>
                </c:pt>
                <c:pt idx="4">
                  <c:v>H</c:v>
                </c:pt>
                <c:pt idx="5">
                  <c:v>I</c:v>
                </c:pt>
                <c:pt idx="6">
                  <c:v>J</c:v>
                </c:pt>
                <c:pt idx="7">
                  <c:v>K</c:v>
                </c:pt>
                <c:pt idx="8">
                  <c:v>L</c:v>
                </c:pt>
                <c:pt idx="9">
                  <c:v>M</c:v>
                </c:pt>
                <c:pt idx="10">
                  <c:v>N</c:v>
                </c:pt>
                <c:pt idx="11">
                  <c:v>O</c:v>
                </c:pt>
                <c:pt idx="12">
                  <c:v>P</c:v>
                </c:pt>
                <c:pt idx="13">
                  <c:v>Q</c:v>
                </c:pt>
                <c:pt idx="14">
                  <c:v>R</c:v>
                </c:pt>
                <c:pt idx="15">
                  <c:v>S</c:v>
                </c:pt>
                <c:pt idx="16">
                  <c:v>T</c:v>
                </c:pt>
              </c:strCache>
            </c:strRef>
          </c:cat>
          <c:val>
            <c:numRef>
              <c:f>Folha1!$BK$99:$BK$115</c:f>
              <c:numCache>
                <c:formatCode>0.0</c:formatCode>
                <c:ptCount val="17"/>
                <c:pt idx="0">
                  <c:v>111</c:v>
                </c:pt>
                <c:pt idx="1">
                  <c:v>781.19999999999993</c:v>
                </c:pt>
                <c:pt idx="2">
                  <c:v>289.29999999999995</c:v>
                </c:pt>
                <c:pt idx="3">
                  <c:v>663.4</c:v>
                </c:pt>
                <c:pt idx="4">
                  <c:v>190.4</c:v>
                </c:pt>
                <c:pt idx="5" formatCode="General">
                  <c:v>199.70000000000002</c:v>
                </c:pt>
                <c:pt idx="6" formatCode="General">
                  <c:v>135.4</c:v>
                </c:pt>
                <c:pt idx="7">
                  <c:v>124.5</c:v>
                </c:pt>
                <c:pt idx="8">
                  <c:v>46.7</c:v>
                </c:pt>
                <c:pt idx="9">
                  <c:v>257.59999999999997</c:v>
                </c:pt>
                <c:pt idx="10">
                  <c:v>115</c:v>
                </c:pt>
                <c:pt idx="11">
                  <c:v>293.5</c:v>
                </c:pt>
                <c:pt idx="12">
                  <c:v>418</c:v>
                </c:pt>
                <c:pt idx="13">
                  <c:v>480.8</c:v>
                </c:pt>
                <c:pt idx="14">
                  <c:v>49.400000000000006</c:v>
                </c:pt>
                <c:pt idx="15">
                  <c:v>114.9</c:v>
                </c:pt>
                <c:pt idx="16">
                  <c:v>81.8</c:v>
                </c:pt>
              </c:numCache>
            </c:numRef>
          </c:val>
        </c:ser>
        <c:ser>
          <c:idx val="5"/>
          <c:order val="5"/>
          <c:tx>
            <c:strRef>
              <c:f>Folha1!$BL$98</c:f>
              <c:strCache>
                <c:ptCount val="1"/>
                <c:pt idx="0">
                  <c:v>2Q 2021</c:v>
                </c:pt>
              </c:strCache>
            </c:strRef>
          </c:tx>
          <c:invertIfNegative val="0"/>
          <c:cat>
            <c:strRef>
              <c:f>Folha1!$BD$99:$BD$115</c:f>
              <c:strCache>
                <c:ptCount val="17"/>
                <c:pt idx="0">
                  <c:v>A</c:v>
                </c:pt>
                <c:pt idx="1">
                  <c:v>C</c:v>
                </c:pt>
                <c:pt idx="2">
                  <c:v>F</c:v>
                </c:pt>
                <c:pt idx="3">
                  <c:v>G</c:v>
                </c:pt>
                <c:pt idx="4">
                  <c:v>H</c:v>
                </c:pt>
                <c:pt idx="5">
                  <c:v>I</c:v>
                </c:pt>
                <c:pt idx="6">
                  <c:v>J</c:v>
                </c:pt>
                <c:pt idx="7">
                  <c:v>K</c:v>
                </c:pt>
                <c:pt idx="8">
                  <c:v>L</c:v>
                </c:pt>
                <c:pt idx="9">
                  <c:v>M</c:v>
                </c:pt>
                <c:pt idx="10">
                  <c:v>N</c:v>
                </c:pt>
                <c:pt idx="11">
                  <c:v>O</c:v>
                </c:pt>
                <c:pt idx="12">
                  <c:v>P</c:v>
                </c:pt>
                <c:pt idx="13">
                  <c:v>Q</c:v>
                </c:pt>
                <c:pt idx="14">
                  <c:v>R</c:v>
                </c:pt>
                <c:pt idx="15">
                  <c:v>S</c:v>
                </c:pt>
                <c:pt idx="16">
                  <c:v>T</c:v>
                </c:pt>
              </c:strCache>
            </c:strRef>
          </c:cat>
          <c:val>
            <c:numRef>
              <c:f>Folha1!$BL$99:$BL$115</c:f>
              <c:numCache>
                <c:formatCode>0.0</c:formatCode>
                <c:ptCount val="17"/>
                <c:pt idx="0">
                  <c:v>107.80000000000001</c:v>
                </c:pt>
                <c:pt idx="1">
                  <c:v>824.00000000000011</c:v>
                </c:pt>
                <c:pt idx="2">
                  <c:v>281</c:v>
                </c:pt>
                <c:pt idx="3">
                  <c:v>656.8</c:v>
                </c:pt>
                <c:pt idx="4">
                  <c:v>209.6</c:v>
                </c:pt>
                <c:pt idx="5" formatCode="General">
                  <c:v>225.5</c:v>
                </c:pt>
                <c:pt idx="6" formatCode="General">
                  <c:v>171.5</c:v>
                </c:pt>
                <c:pt idx="7">
                  <c:v>126.80000000000001</c:v>
                </c:pt>
                <c:pt idx="8">
                  <c:v>43.4</c:v>
                </c:pt>
                <c:pt idx="9">
                  <c:v>254.89999999999995</c:v>
                </c:pt>
                <c:pt idx="10">
                  <c:v>135.5</c:v>
                </c:pt>
                <c:pt idx="11">
                  <c:v>314.8</c:v>
                </c:pt>
                <c:pt idx="12">
                  <c:v>437.2</c:v>
                </c:pt>
                <c:pt idx="13">
                  <c:v>469.8</c:v>
                </c:pt>
                <c:pt idx="14">
                  <c:v>59.499999999999993</c:v>
                </c:pt>
                <c:pt idx="15">
                  <c:v>106.3</c:v>
                </c:pt>
                <c:pt idx="16">
                  <c:v>76.3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056128"/>
        <c:axId val="147057664"/>
      </c:barChart>
      <c:catAx>
        <c:axId val="147056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147057664"/>
        <c:crosses val="autoZero"/>
        <c:auto val="1"/>
        <c:lblAlgn val="ctr"/>
        <c:lblOffset val="100"/>
        <c:noMultiLvlLbl val="0"/>
      </c:catAx>
      <c:valAx>
        <c:axId val="147057664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pt-PT"/>
          </a:p>
        </c:txPr>
        <c:crossAx val="14705612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747382627851369"/>
          <c:y val="5.0667062843559652E-2"/>
          <c:w val="0.86392154469063465"/>
          <c:h val="0.78139575374860326"/>
        </c:manualLayout>
      </c:layout>
      <c:lineChart>
        <c:grouping val="standard"/>
        <c:varyColors val="0"/>
        <c:ser>
          <c:idx val="0"/>
          <c:order val="0"/>
          <c:tx>
            <c:strRef>
              <c:f>Folha1!$AD$110:$AF$110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6"/>
            <c:spPr>
              <a:solidFill>
                <a:schemeClr val="tx1"/>
              </a:solidFill>
              <a:ln>
                <a:solidFill>
                  <a:schemeClr val="accent1">
                    <a:lumMod val="50000"/>
                  </a:schemeClr>
                </a:solidFill>
              </a:ln>
            </c:spPr>
          </c:marker>
          <c:dLbls>
            <c:dLbl>
              <c:idx val="1"/>
              <c:layout>
                <c:manualLayout>
                  <c:x val="-2.8089245333826472E-2"/>
                  <c:y val="4.27133715203839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delete val="1"/>
            </c:dLbl>
            <c:dLbl>
              <c:idx val="3"/>
              <c:layout>
                <c:manualLayout>
                  <c:x val="-7.759295848216748E-3"/>
                  <c:y val="-1.02467191601049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5.8165844226208433E-3"/>
                  <c:y val="-1.08217410323709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1772253746402841E-5"/>
                  <c:y val="-5.272528433945706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4924114671163577E-2"/>
                  <c:y val="-3.9628647904160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9936600948137297E-2"/>
                  <c:y val="4.94802629869286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2702354066206842E-2"/>
                  <c:y val="5.2780333151425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0858450833180737E-2"/>
                  <c:y val="5.27803331514253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Folha1!$AG$110:$AL$110</c:f>
              <c:numCache>
                <c:formatCode>0.0</c:formatCode>
                <c:ptCount val="6"/>
                <c:pt idx="0">
                  <c:v>6.8476465730800991</c:v>
                </c:pt>
                <c:pt idx="1">
                  <c:v>5.689480600616128</c:v>
                </c:pt>
                <c:pt idx="2">
                  <c:v>7.9691463262505717</c:v>
                </c:pt>
                <c:pt idx="3">
                  <c:v>7.2487066922236654</c:v>
                </c:pt>
                <c:pt idx="4">
                  <c:v>7.1</c:v>
                </c:pt>
                <c:pt idx="5">
                  <c:v>6.7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Folha1!$AD$111:$AF$111</c:f>
              <c:strCache>
                <c:ptCount val="1"/>
                <c:pt idx="0">
                  <c:v>Males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circle"/>
            <c:size val="6"/>
            <c:spPr>
              <a:solidFill>
                <a:schemeClr val="accent3">
                  <a:lumMod val="75000"/>
                </a:schemeClr>
              </a:solidFill>
              <a:ln>
                <a:solidFill>
                  <a:srgbClr val="00B050"/>
                </a:solidFill>
              </a:ln>
            </c:spPr>
          </c:marker>
          <c:dLbls>
            <c:dLbl>
              <c:idx val="0"/>
              <c:layout>
                <c:manualLayout>
                  <c:x val="-2.7956357124086312E-2"/>
                  <c:y val="3.91543824317557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layout>
                <c:manualLayout>
                  <c:x val="-1.3312310003276784E-2"/>
                  <c:y val="3.45953630796150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414046050176979E-2"/>
                  <c:y val="3.30279965004374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9921778937088982E-2"/>
                  <c:y val="3.33856080489938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1861310908447939E-3"/>
                  <c:y val="1.21318168562263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368184373243395E-2"/>
                  <c:y val="3.30279878381538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5.163824289405685E-2"/>
                  <c:y val="-4.95296380031703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5.3266109178213186E-2"/>
                  <c:y val="-4.9480262986928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9554823088974345E-2"/>
                  <c:y val="-3.9628647904160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pt-P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Folha1!$AG$111:$AL$111</c:f>
              <c:numCache>
                <c:formatCode>0.0</c:formatCode>
                <c:ptCount val="6"/>
                <c:pt idx="0">
                  <c:v>6.2755291496472339</c:v>
                </c:pt>
                <c:pt idx="1">
                  <c:v>5.6991044264472732</c:v>
                </c:pt>
                <c:pt idx="2">
                  <c:v>7.8941887106852739</c:v>
                </c:pt>
                <c:pt idx="3">
                  <c:v>7.043589426368098</c:v>
                </c:pt>
                <c:pt idx="4">
                  <c:v>6.9</c:v>
                </c:pt>
                <c:pt idx="5">
                  <c:v>6.5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Folha1!$AD$112:$AF$112</c:f>
              <c:strCache>
                <c:ptCount val="1"/>
                <c:pt idx="0">
                  <c:v>Females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pPr>
              <a:solidFill>
                <a:schemeClr val="accent2">
                  <a:lumMod val="60000"/>
                  <a:lumOff val="40000"/>
                </a:schemeClr>
              </a:solidFill>
            </c:spPr>
          </c:marker>
          <c:dLbls>
            <c:dLbl>
              <c:idx val="1"/>
              <c:delete val="1"/>
            </c:dLbl>
            <c:dLbl>
              <c:idx val="2"/>
              <c:layout>
                <c:manualLayout>
                  <c:x val="-4.0902316135081447E-2"/>
                  <c:y val="-2.47152230971128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6180437272287813E-2"/>
                  <c:y val="-4.13818897637795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6069188817405241E-2"/>
                  <c:y val="-3.58263342082239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4532312014768241E-2"/>
                  <c:y val="-3.88469051431464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Folha1!$AG$97:$AL$97</c:f>
              <c:strCache>
                <c:ptCount val="6"/>
                <c:pt idx="0">
                  <c:v>1Q 2020</c:v>
                </c:pt>
                <c:pt idx="1">
                  <c:v>2Q 2020</c:v>
                </c:pt>
                <c:pt idx="2">
                  <c:v>3Q 2020</c:v>
                </c:pt>
                <c:pt idx="3">
                  <c:v>4Q 2020</c:v>
                </c:pt>
                <c:pt idx="4">
                  <c:v>1Q 2021</c:v>
                </c:pt>
                <c:pt idx="5">
                  <c:v>2Q 2021</c:v>
                </c:pt>
              </c:strCache>
            </c:strRef>
          </c:cat>
          <c:val>
            <c:numRef>
              <c:f>Folha1!$AG$112:$AL$112</c:f>
              <c:numCache>
                <c:formatCode>0.0</c:formatCode>
                <c:ptCount val="6"/>
                <c:pt idx="0">
                  <c:v>7.4205676982192283</c:v>
                </c:pt>
                <c:pt idx="1">
                  <c:v>5.6797504548999216</c:v>
                </c:pt>
                <c:pt idx="2">
                  <c:v>8.0441640378548911</c:v>
                </c:pt>
                <c:pt idx="3">
                  <c:v>7.4580740862829122</c:v>
                </c:pt>
                <c:pt idx="4">
                  <c:v>7.3</c:v>
                </c:pt>
                <c:pt idx="5">
                  <c:v>6.9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245440"/>
        <c:axId val="51248512"/>
      </c:lineChart>
      <c:catAx>
        <c:axId val="51245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51248512"/>
        <c:crosses val="autoZero"/>
        <c:auto val="1"/>
        <c:lblAlgn val="ctr"/>
        <c:lblOffset val="100"/>
        <c:noMultiLvlLbl val="0"/>
      </c:catAx>
      <c:valAx>
        <c:axId val="51248512"/>
        <c:scaling>
          <c:orientation val="minMax"/>
          <c:min val="4"/>
        </c:scaling>
        <c:delete val="0"/>
        <c:axPos val="l"/>
        <c:majorGridlines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</c:majorGridlines>
        <c:numFmt formatCode="0.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pt-PT"/>
          </a:p>
        </c:txPr>
        <c:crossAx val="51245440"/>
        <c:crosses val="autoZero"/>
        <c:crossBetween val="between"/>
      </c:valAx>
      <c:sp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2000">
              <a:schemeClr val="accent1">
                <a:tint val="44500"/>
                <a:satMod val="160000"/>
              </a:schemeClr>
            </a:gs>
            <a:gs pos="5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</c:spPr>
    </c:plotArea>
    <c:legend>
      <c:legendPos val="b"/>
      <c:layout/>
      <c:overlay val="0"/>
      <c:txPr>
        <a:bodyPr/>
        <a:lstStyle/>
        <a:p>
          <a:pPr>
            <a:defRPr sz="845" b="0" i="0" u="none" strike="noStrike" baseline="0">
              <a:solidFill>
                <a:srgbClr val="333333"/>
              </a:solidFill>
              <a:latin typeface="Calibri"/>
              <a:ea typeface="Calibri"/>
              <a:cs typeface="Calibri"/>
            </a:defRPr>
          </a:pPr>
          <a:endParaRPr lang="pt-PT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333333"/>
          </a:solidFill>
          <a:latin typeface="Calibri"/>
          <a:ea typeface="Calibri"/>
          <a:cs typeface="Calibri"/>
        </a:defRPr>
      </a:pPr>
      <a:endParaRPr lang="pt-PT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0.01349</cdr:x>
      <cdr:y>0.05941</cdr:y>
    </cdr:from>
    <cdr:to>
      <cdr:x>0.1026</cdr:x>
      <cdr:y>0.11881</cdr:y>
    </cdr:to>
    <cdr:sp macro="" textlink="">
      <cdr:nvSpPr>
        <cdr:cNvPr id="2" name="Rectângulo 1"/>
        <cdr:cNvSpPr/>
      </cdr:nvSpPr>
      <cdr:spPr>
        <a:xfrm xmlns:a="http://schemas.openxmlformats.org/drawingml/2006/main">
          <a:off x="103950" y="249553"/>
          <a:ext cx="686625" cy="2495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pt-PT" sz="900" b="1">
              <a:solidFill>
                <a:sysClr val="windowText" lastClr="000000"/>
              </a:solidFill>
            </a:rPr>
            <a:t>Milhares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0.01349</cdr:x>
      <cdr:y>0.05941</cdr:y>
    </cdr:from>
    <cdr:to>
      <cdr:x>0.10754</cdr:x>
      <cdr:y>0.13152</cdr:y>
    </cdr:to>
    <cdr:sp macro="" textlink="">
      <cdr:nvSpPr>
        <cdr:cNvPr id="2" name="Rectângulo 1"/>
        <cdr:cNvSpPr/>
      </cdr:nvSpPr>
      <cdr:spPr>
        <a:xfrm xmlns:a="http://schemas.openxmlformats.org/drawingml/2006/main">
          <a:off x="103950" y="249553"/>
          <a:ext cx="724725" cy="3028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pt-PT" sz="1050" b="1">
              <a:solidFill>
                <a:sysClr val="windowText" lastClr="000000"/>
              </a:solidFill>
            </a:rPr>
            <a:t>%</a:t>
          </a:r>
          <a:endParaRPr lang="pt-PT" sz="1200" b="1">
            <a:solidFill>
              <a:sysClr val="windowText" lastClr="00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0.01349</cdr:x>
      <cdr:y>0.05941</cdr:y>
    </cdr:from>
    <cdr:to>
      <cdr:x>0.10754</cdr:x>
      <cdr:y>0.13152</cdr:y>
    </cdr:to>
    <cdr:sp macro="" textlink="">
      <cdr:nvSpPr>
        <cdr:cNvPr id="2" name="Rectângulo 1"/>
        <cdr:cNvSpPr/>
      </cdr:nvSpPr>
      <cdr:spPr>
        <a:xfrm xmlns:a="http://schemas.openxmlformats.org/drawingml/2006/main">
          <a:off x="103950" y="249553"/>
          <a:ext cx="724725" cy="3028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pt-PT" sz="1050" b="1">
              <a:solidFill>
                <a:sysClr val="windowText" lastClr="000000"/>
              </a:solidFill>
            </a:rPr>
            <a:t>%</a:t>
          </a:r>
          <a:endParaRPr lang="pt-PT" sz="1200" b="1">
            <a:solidFill>
              <a:sysClr val="windowText" lastClr="0000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0.01349</cdr:x>
      <cdr:y>0.05941</cdr:y>
    </cdr:from>
    <cdr:to>
      <cdr:x>0.10754</cdr:x>
      <cdr:y>0.13152</cdr:y>
    </cdr:to>
    <cdr:sp macro="" textlink="">
      <cdr:nvSpPr>
        <cdr:cNvPr id="2" name="Rectângulo 1"/>
        <cdr:cNvSpPr/>
      </cdr:nvSpPr>
      <cdr:spPr>
        <a:xfrm xmlns:a="http://schemas.openxmlformats.org/drawingml/2006/main">
          <a:off x="103950" y="249553"/>
          <a:ext cx="724725" cy="3028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pt-PT" sz="1050" b="1">
              <a:solidFill>
                <a:sysClr val="windowText" lastClr="000000"/>
              </a:solidFill>
            </a:rPr>
            <a:t>%</a:t>
          </a:r>
          <a:endParaRPr lang="pt-PT" sz="1200" b="1">
            <a:solidFill>
              <a:sysClr val="windowText" lastClr="000000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0.01349</cdr:x>
      <cdr:y>0.05941</cdr:y>
    </cdr:from>
    <cdr:to>
      <cdr:x>0.10754</cdr:x>
      <cdr:y>0.13152</cdr:y>
    </cdr:to>
    <cdr:sp macro="" textlink="">
      <cdr:nvSpPr>
        <cdr:cNvPr id="2" name="Rectângulo 1"/>
        <cdr:cNvSpPr/>
      </cdr:nvSpPr>
      <cdr:spPr>
        <a:xfrm xmlns:a="http://schemas.openxmlformats.org/drawingml/2006/main">
          <a:off x="103950" y="249553"/>
          <a:ext cx="724725" cy="3028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pt-PT" sz="1200" b="1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</cdr:x>
      <cdr:y>0.05446</cdr:y>
    </cdr:from>
    <cdr:to>
      <cdr:x>0.11758</cdr:x>
      <cdr:y>0.13417</cdr:y>
    </cdr:to>
    <cdr:sp macro="" textlink="">
      <cdr:nvSpPr>
        <cdr:cNvPr id="3" name="Rectângulo 2"/>
        <cdr:cNvSpPr/>
      </cdr:nvSpPr>
      <cdr:spPr>
        <a:xfrm xmlns:a="http://schemas.openxmlformats.org/drawingml/2006/main">
          <a:off x="0" y="247443"/>
          <a:ext cx="906009" cy="3621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PT" sz="1200" b="1" dirty="0" err="1" smtClean="0">
              <a:solidFill>
                <a:sysClr val="windowText" lastClr="000000"/>
              </a:solidFill>
            </a:rPr>
            <a:t>Thousands</a:t>
          </a:r>
          <a:endParaRPr lang="pt-PT" sz="1200" b="1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0.02855</cdr:y>
    </cdr:from>
    <cdr:to>
      <cdr:x>0.10151</cdr:x>
      <cdr:y>0.13358</cdr:y>
    </cdr:to>
    <cdr:sp macro="" textlink="">
      <cdr:nvSpPr>
        <cdr:cNvPr id="2" name="Rectângulo 1"/>
        <cdr:cNvSpPr/>
      </cdr:nvSpPr>
      <cdr:spPr>
        <a:xfrm xmlns:a="http://schemas.openxmlformats.org/drawingml/2006/main">
          <a:off x="0" y="98425"/>
          <a:ext cx="906009" cy="3621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pt-PT" sz="1100" b="1" dirty="0" err="1" smtClean="0">
              <a:solidFill>
                <a:sysClr val="windowText" lastClr="000000"/>
              </a:solidFill>
            </a:rPr>
            <a:t>Thousands</a:t>
          </a:r>
          <a:endParaRPr lang="pt-PT" sz="1100" b="1" dirty="0">
            <a:solidFill>
              <a:sysClr val="windowText" lastClr="0000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B57FC-ACE0-4FF9-96B2-416F3FBA2DDA}" type="datetimeFigureOut">
              <a:rPr lang="pt-PT" smtClean="0"/>
              <a:t>21/12/2021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66909" y="4715154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2DB25-4361-4FE9-87E9-22BE9AAD5F1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3316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60946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10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357489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11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87019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12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87019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13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87019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14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87019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15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87019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16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790647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17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790647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18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790647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19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79064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2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30857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20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87019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21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97723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3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4996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4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0870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5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23377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6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2099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7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5220997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8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20997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2DB25-4361-4FE9-87E9-22BE9AAD5F1C}" type="slidenum">
              <a:rPr lang="pt-PT" smtClean="0"/>
              <a:t>9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1740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12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24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00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19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57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09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12/21/2021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250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12/21/2021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82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12/21/2021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7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072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8668-2570-974A-8577-00AA427E03CA}" type="datetimeFigureOut">
              <a:rPr lang="en-US" smtClean="0"/>
              <a:t>12/21/2021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9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88668-2570-974A-8577-00AA427E03CA}" type="datetimeFigureOut">
              <a:rPr lang="en-US" smtClean="0"/>
              <a:t>12/21/2021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9EAE6-487B-3E42-B512-8FB116E2B7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5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L_Capa_PPT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94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3593" y="2698813"/>
            <a:ext cx="6968970" cy="3464388"/>
          </a:xfrm>
        </p:spPr>
        <p:txBody>
          <a:bodyPr anchor="t">
            <a:normAutofit/>
          </a:bodyPr>
          <a:lstStyle/>
          <a:p>
            <a:pPr algn="r"/>
            <a:r>
              <a:rPr lang="pt-PT" sz="4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48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4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Report</a:t>
            </a:r>
            <a:r>
              <a:rPr lang="pt-PT" sz="4000" b="1" dirty="0">
                <a:solidFill>
                  <a:schemeClr val="bg1"/>
                </a:solidFill>
                <a:latin typeface="Helvetica"/>
                <a:cs typeface="Helvetica"/>
              </a:rPr>
              <a:t/>
            </a:r>
            <a:br>
              <a:rPr lang="pt-PT" sz="4000" b="1" dirty="0">
                <a:solidFill>
                  <a:schemeClr val="bg1"/>
                </a:solidFill>
                <a:latin typeface="Helvetica"/>
                <a:cs typeface="Helvetica"/>
              </a:rPr>
            </a:br>
            <a:r>
              <a:rPr lang="pt-PT" sz="36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First</a:t>
            </a:r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36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half</a:t>
            </a:r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36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of</a:t>
            </a:r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2021</a:t>
            </a:r>
            <a:r>
              <a:rPr lang="pt-PT" sz="3200" b="1" dirty="0" smtClean="0">
                <a:solidFill>
                  <a:schemeClr val="bg1"/>
                </a:solidFill>
                <a:latin typeface="Helvetica"/>
                <a:cs typeface="Helvetica"/>
              </a:rPr>
              <a:t/>
            </a:r>
            <a:br>
              <a:rPr lang="pt-PT" sz="3200" b="1" dirty="0" smtClean="0">
                <a:solidFill>
                  <a:schemeClr val="bg1"/>
                </a:solidFill>
                <a:latin typeface="Helvetica"/>
                <a:cs typeface="Helvetica"/>
              </a:rPr>
            </a:br>
            <a:r>
              <a:rPr lang="pt-PT" sz="1600" b="1" dirty="0">
                <a:solidFill>
                  <a:schemeClr val="bg1"/>
                </a:solidFill>
                <a:latin typeface="Helvetica"/>
                <a:cs typeface="Helvetica"/>
              </a:rPr>
              <a:t/>
            </a:r>
            <a:br>
              <a:rPr lang="pt-PT" sz="1600" b="1" dirty="0">
                <a:solidFill>
                  <a:schemeClr val="bg1"/>
                </a:solidFill>
                <a:latin typeface="Helvetica"/>
                <a:cs typeface="Helvetica"/>
              </a:rPr>
            </a:br>
            <a:r>
              <a:rPr lang="pt-PT" sz="28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</a:t>
            </a:r>
            <a:r>
              <a:rPr lang="pt-PT" sz="2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market</a:t>
            </a:r>
            <a:r>
              <a:rPr lang="pt-PT" sz="28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key</a:t>
            </a:r>
            <a:r>
              <a:rPr lang="pt-PT" sz="28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indicators</a:t>
            </a:r>
            <a:r>
              <a:rPr lang="en-US" sz="2400" b="1" dirty="0" smtClean="0">
                <a:solidFill>
                  <a:schemeClr val="bg1"/>
                </a:solidFill>
                <a:latin typeface="Helvetica"/>
                <a:cs typeface="Helvetica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latin typeface="Helvetica"/>
                <a:cs typeface="Helvetica"/>
              </a:rPr>
            </a:br>
            <a:r>
              <a:rPr lang="en-US" sz="2400" b="1" dirty="0" smtClean="0">
                <a:solidFill>
                  <a:schemeClr val="bg1"/>
                </a:solidFill>
                <a:latin typeface="Helvetica"/>
                <a:cs typeface="Helvetica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latin typeface="Helvetica"/>
                <a:cs typeface="Helvetica"/>
              </a:rPr>
            </a:br>
            <a:r>
              <a:rPr lang="en-US" sz="2400" b="1" dirty="0" smtClean="0">
                <a:solidFill>
                  <a:schemeClr val="bg1"/>
                </a:solidFill>
                <a:latin typeface="Helvetica"/>
                <a:cs typeface="Helvetica"/>
              </a:rPr>
              <a:t/>
            </a:r>
            <a:br>
              <a:rPr lang="en-US" sz="2400" b="1" dirty="0" smtClean="0">
                <a:solidFill>
                  <a:schemeClr val="bg1"/>
                </a:solidFill>
                <a:latin typeface="Helvetica"/>
                <a:cs typeface="Helvetica"/>
              </a:rPr>
            </a:br>
            <a:r>
              <a:rPr lang="en-US" sz="1800" b="1" dirty="0" smtClean="0">
                <a:solidFill>
                  <a:schemeClr val="bg1"/>
                </a:solidFill>
                <a:latin typeface="Helvetica"/>
                <a:cs typeface="Helvetica"/>
              </a:rPr>
              <a:t>Lisbon, </a:t>
            </a:r>
            <a:r>
              <a:rPr lang="en-US" sz="1800" b="1" dirty="0" smtClean="0">
                <a:solidFill>
                  <a:schemeClr val="bg1"/>
                </a:solidFill>
                <a:latin typeface="Helvetica"/>
                <a:cs typeface="Helvetica"/>
              </a:rPr>
              <a:t>October 2021</a:t>
            </a:r>
            <a:endParaRPr lang="en-US" sz="240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30023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2234" y="-320784"/>
            <a:ext cx="9606234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6" name="Retângulo 5"/>
          <p:cNvSpPr/>
          <p:nvPr/>
        </p:nvSpPr>
        <p:spPr>
          <a:xfrm>
            <a:off x="1064175" y="781037"/>
            <a:ext cx="70474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 EMPLOYED BY SECTORS OF ACTIVITY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59116" y="6524843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INE, Labour force </a:t>
            </a:r>
            <a:r>
              <a:rPr lang="pt-PT" sz="1200" dirty="0" err="1"/>
              <a:t>survey</a:t>
            </a:r>
            <a:endParaRPr lang="pt-PT" sz="12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370070" y="0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269816"/>
              </p:ext>
            </p:extLst>
          </p:nvPr>
        </p:nvGraphicFramePr>
        <p:xfrm>
          <a:off x="408557" y="4705568"/>
          <a:ext cx="8166099" cy="181927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609837"/>
                <a:gridCol w="3287403"/>
                <a:gridCol w="609837"/>
                <a:gridCol w="609837"/>
                <a:gridCol w="609837"/>
                <a:gridCol w="609837"/>
                <a:gridCol w="609837"/>
                <a:gridCol w="609837"/>
                <a:gridCol w="609837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 dirty="0">
                          <a:effectLst/>
                        </a:rPr>
                        <a:t>A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Agriculture, forestry and fishing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M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Professional, scientific and technical activities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C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Manufacturing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N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Administrative and support service activities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F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 dirty="0" err="1">
                          <a:effectLst/>
                        </a:rPr>
                        <a:t>Construction</a:t>
                      </a:r>
                      <a:endParaRPr lang="pt-P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O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Public administration and defence; compulsory social security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G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Wholesale and retail trade; repair of motor vehicles and motorcycles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P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Education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333333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333333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H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Transportation and storage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Q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Human health and social work activities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 dirty="0">
                          <a:effectLst/>
                        </a:rPr>
                        <a:t> </a:t>
                      </a:r>
                      <a:endParaRPr lang="pt-PT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I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Accommodation and food service activities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R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Arts, entertainment and recreation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J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Information and communication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S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Other service activities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PT" sz="1000" u="none" strike="noStrike">
                          <a:effectLst/>
                        </a:rPr>
                        <a:t> 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K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Financial and insurance activities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T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rowSpan="2" gridSpan="6"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Activities of Households as Employers; Undifferentiate Goods and Services Producing Activities of Households for Own Use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rowSpan="2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pt-PT" sz="1000" u="none" strike="noStrike">
                          <a:effectLst/>
                        </a:rPr>
                        <a:t>L</a:t>
                      </a:r>
                      <a:endParaRPr lang="pt-PT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PT" sz="1000" u="none" strike="noStrike">
                          <a:effectLst/>
                        </a:rPr>
                        <a:t>Real estate activities</a:t>
                      </a:r>
                      <a:endParaRPr lang="pt-PT" sz="1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PT" sz="1100" u="none" strike="noStrike" dirty="0">
                          <a:effectLst/>
                        </a:rPr>
                        <a:t> </a:t>
                      </a:r>
                      <a:endParaRPr lang="pt-P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6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1083549"/>
              </p:ext>
            </p:extLst>
          </p:nvPr>
        </p:nvGraphicFramePr>
        <p:xfrm>
          <a:off x="408558" y="1150369"/>
          <a:ext cx="8082300" cy="3385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0517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2235" y="-338522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4" name="CaixaDeTexto 13"/>
          <p:cNvSpPr txBox="1"/>
          <p:nvPr/>
        </p:nvSpPr>
        <p:spPr>
          <a:xfrm>
            <a:off x="530774" y="64668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INE, Labour force </a:t>
            </a:r>
            <a:r>
              <a:rPr lang="pt-PT" sz="1200" dirty="0" err="1"/>
              <a:t>survey</a:t>
            </a:r>
            <a:endParaRPr lang="pt-PT" sz="12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24233" y="0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10" name="Retângulo 15"/>
          <p:cNvSpPr/>
          <p:nvPr/>
        </p:nvSpPr>
        <p:spPr>
          <a:xfrm>
            <a:off x="1277008" y="1001484"/>
            <a:ext cx="64511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Unemployment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rate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4327926"/>
              </p:ext>
            </p:extLst>
          </p:nvPr>
        </p:nvGraphicFramePr>
        <p:xfrm>
          <a:off x="460051" y="1667447"/>
          <a:ext cx="7705725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1487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4033" y="-271831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6" name="Retângulo 15"/>
          <p:cNvSpPr/>
          <p:nvPr/>
        </p:nvSpPr>
        <p:spPr>
          <a:xfrm>
            <a:off x="530775" y="909687"/>
            <a:ext cx="80438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Unemployment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rate </a:t>
            </a:r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region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530774" y="64668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INE, Labour force </a:t>
            </a:r>
            <a:r>
              <a:rPr lang="pt-PT" sz="1200" dirty="0" err="1"/>
              <a:t>survey</a:t>
            </a:r>
            <a:endParaRPr lang="pt-PT" sz="12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709241" y="172873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635285"/>
              </p:ext>
            </p:extLst>
          </p:nvPr>
        </p:nvGraphicFramePr>
        <p:xfrm>
          <a:off x="303936" y="1420588"/>
          <a:ext cx="8340094" cy="4926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894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4033" y="-273368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6" name="Retângulo 15"/>
          <p:cNvSpPr/>
          <p:nvPr/>
        </p:nvSpPr>
        <p:spPr>
          <a:xfrm>
            <a:off x="530775" y="909687"/>
            <a:ext cx="80438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UNEMPLOYED POPULATION BY DURATION OF JOB </a:t>
            </a:r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SEARCH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530774" y="64668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INE, Labour force </a:t>
            </a:r>
            <a:r>
              <a:rPr lang="pt-PT" sz="1200" dirty="0" err="1"/>
              <a:t>survey</a:t>
            </a:r>
            <a:endParaRPr lang="pt-PT" sz="12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709241" y="172873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5179930"/>
              </p:ext>
            </p:extLst>
          </p:nvPr>
        </p:nvGraphicFramePr>
        <p:xfrm>
          <a:off x="530775" y="1436914"/>
          <a:ext cx="8043881" cy="4788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4358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4033" y="-216928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6" name="Retângulo 15"/>
          <p:cNvSpPr/>
          <p:nvPr/>
        </p:nvSpPr>
        <p:spPr>
          <a:xfrm>
            <a:off x="530774" y="1105011"/>
            <a:ext cx="80438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REGISTERED UNEMPLOYMENT 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95641" y="63283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 smtClean="0"/>
              <a:t>Source</a:t>
            </a:r>
            <a:r>
              <a:rPr lang="pt-PT" sz="1200" dirty="0" smtClean="0"/>
              <a:t>: </a:t>
            </a:r>
            <a:r>
              <a:rPr lang="pt-PT" sz="1200" dirty="0"/>
              <a:t>IEFP, Labour </a:t>
            </a:r>
            <a:r>
              <a:rPr lang="pt-PT" sz="1200" dirty="0" err="1" smtClean="0"/>
              <a:t>Market</a:t>
            </a:r>
            <a:endParaRPr lang="pt-PT" sz="12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709241" y="172873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6843185"/>
              </p:ext>
            </p:extLst>
          </p:nvPr>
        </p:nvGraphicFramePr>
        <p:xfrm>
          <a:off x="-96743" y="1721922"/>
          <a:ext cx="8924925" cy="3955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5791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2235" y="-338522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4" name="CaixaDeTexto 13"/>
          <p:cNvSpPr txBox="1"/>
          <p:nvPr/>
        </p:nvSpPr>
        <p:spPr>
          <a:xfrm>
            <a:off x="530774" y="64668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 smtClean="0"/>
              <a:t>Source</a:t>
            </a:r>
            <a:r>
              <a:rPr lang="pt-PT" sz="1200" dirty="0" smtClean="0"/>
              <a:t>: </a:t>
            </a:r>
            <a:r>
              <a:rPr lang="pt-PT" sz="1200" dirty="0"/>
              <a:t>INE, </a:t>
            </a:r>
            <a:r>
              <a:rPr lang="pt-PT" sz="1200" dirty="0" smtClean="0"/>
              <a:t>Labour Force </a:t>
            </a:r>
            <a:r>
              <a:rPr lang="pt-PT" sz="1200" dirty="0" err="1" smtClean="0"/>
              <a:t>Survey</a:t>
            </a:r>
            <a:endParaRPr lang="pt-PT" sz="1200" dirty="0"/>
          </a:p>
        </p:txBody>
      </p:sp>
      <p:sp>
        <p:nvSpPr>
          <p:cNvPr id="28" name="Rectângulo arredondado 27"/>
          <p:cNvSpPr/>
          <p:nvPr/>
        </p:nvSpPr>
        <p:spPr>
          <a:xfrm>
            <a:off x="168041" y="848357"/>
            <a:ext cx="8591550" cy="707662"/>
          </a:xfrm>
          <a:prstGeom prst="roundRect">
            <a:avLst/>
          </a:pr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solidFill>
                  <a:schemeClr val="accent1">
                    <a:lumMod val="50000"/>
                  </a:schemeClr>
                </a:solidFill>
              </a:rPr>
              <a:t>ENTRY AND EXIT FLOWS BETWEEN INACTIVITY, EMPLOYMENT AND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</a:rPr>
              <a:t>UNEMPLOYMENT</a:t>
            </a:r>
            <a:endParaRPr lang="pt-PT" sz="1600" b="1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  <a:p>
            <a:pPr marL="0" indent="0" algn="ctr"/>
            <a:r>
              <a:rPr lang="pt-PT" sz="1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2nd</a:t>
            </a:r>
            <a:r>
              <a:rPr lang="pt-PT" sz="1600" b="1" baseline="0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PT" sz="1600" b="1" baseline="0" dirty="0" err="1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Quarter</a:t>
            </a:r>
            <a:r>
              <a:rPr lang="pt-PT" sz="1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pt-PT" sz="1600" b="1" dirty="0" err="1" smtClean="0">
                <a:solidFill>
                  <a:schemeClr val="accent1">
                    <a:lumMod val="50000"/>
                  </a:schemeClr>
                </a:solidFill>
              </a:rPr>
              <a:t>of</a:t>
            </a:r>
            <a:r>
              <a:rPr lang="pt-PT" sz="1600" b="1" baseline="0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pt-PT" sz="1600" b="1" baseline="0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2021</a:t>
            </a:r>
            <a:endParaRPr lang="pt-PT" sz="1400" b="1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400482" y="54887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97" y="1755553"/>
            <a:ext cx="8656637" cy="439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568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2235" y="-338522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96775" y="9491"/>
            <a:ext cx="6741543" cy="79347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2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Gains</a:t>
            </a:r>
            <a:r>
              <a:rPr lang="pt-PT" sz="28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8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earnings</a:t>
            </a:r>
            <a:endParaRPr lang="pt-PT" sz="28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6" name="Retângulo 5"/>
          <p:cNvSpPr/>
          <p:nvPr/>
        </p:nvSpPr>
        <p:spPr>
          <a:xfrm>
            <a:off x="530774" y="857152"/>
            <a:ext cx="8007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EVOLUTION OF THE AVERAGE MONTHLY EARNINGS OF FULL-TIME </a:t>
            </a:r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EMPLOYEES*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36858" y="6120044"/>
            <a:ext cx="4911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/>
              <a:t>* </a:t>
            </a:r>
            <a:r>
              <a:rPr lang="pt-PT" sz="1200" dirty="0" err="1"/>
              <a:t>latest</a:t>
            </a:r>
            <a:r>
              <a:rPr lang="pt-PT" sz="1200" dirty="0"/>
              <a:t> </a:t>
            </a:r>
            <a:r>
              <a:rPr lang="pt-PT" sz="1200" dirty="0" err="1"/>
              <a:t>available</a:t>
            </a:r>
            <a:r>
              <a:rPr lang="pt-PT" sz="1200" dirty="0"/>
              <a:t> </a:t>
            </a:r>
            <a:r>
              <a:rPr lang="pt-PT" sz="1200" dirty="0" err="1"/>
              <a:t>information</a:t>
            </a:r>
            <a:endParaRPr lang="pt-PT" sz="1200" dirty="0" smtClean="0"/>
          </a:p>
          <a:p>
            <a:r>
              <a:rPr lang="pt-PT" sz="1200" dirty="0" err="1" smtClean="0"/>
              <a:t>Source</a:t>
            </a:r>
            <a:r>
              <a:rPr lang="pt-PT" sz="1200" dirty="0" smtClean="0"/>
              <a:t> </a:t>
            </a:r>
            <a:r>
              <a:rPr lang="pt-PT" sz="1200" dirty="0"/>
              <a:t>: GEP, </a:t>
            </a:r>
            <a:r>
              <a:rPr lang="en-US" sz="1200" dirty="0"/>
              <a:t>Earnings and working time survey</a:t>
            </a:r>
            <a:endParaRPr lang="pt-PT" sz="1200" dirty="0"/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6800259"/>
              </p:ext>
            </p:extLst>
          </p:nvPr>
        </p:nvGraphicFramePr>
        <p:xfrm>
          <a:off x="236858" y="1556018"/>
          <a:ext cx="8701088" cy="4429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Rectângulo 12"/>
          <p:cNvSpPr/>
          <p:nvPr/>
        </p:nvSpPr>
        <p:spPr>
          <a:xfrm>
            <a:off x="222532" y="1768193"/>
            <a:ext cx="530774" cy="326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1600" b="1" dirty="0">
                <a:solidFill>
                  <a:sysClr val="windowText" lastClr="000000"/>
                </a:solidFill>
              </a:rPr>
              <a:t>€</a:t>
            </a:r>
            <a:endParaRPr lang="pt-PT" sz="9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25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5048" y="-115068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59275" y="187621"/>
            <a:ext cx="6741543" cy="79347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Gains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earnings</a:t>
            </a:r>
            <a:endParaRPr lang="pt-PT" sz="28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6" name="Retângulo 5"/>
          <p:cNvSpPr/>
          <p:nvPr/>
        </p:nvSpPr>
        <p:spPr>
          <a:xfrm>
            <a:off x="60382" y="981091"/>
            <a:ext cx="87886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EVOLUTION OF THE AVERAGE MONTHLY BASIC REMUNERATION PLUS REGULAR INSTALMENTS OF FULL-TIME </a:t>
            </a:r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EMPLOYEES* 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36858" y="6334007"/>
            <a:ext cx="4911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/>
              <a:t>* </a:t>
            </a:r>
            <a:r>
              <a:rPr lang="pt-PT" sz="1200" dirty="0" err="1"/>
              <a:t>latest</a:t>
            </a:r>
            <a:r>
              <a:rPr lang="pt-PT" sz="1200" dirty="0"/>
              <a:t> </a:t>
            </a:r>
            <a:r>
              <a:rPr lang="pt-PT" sz="1200" dirty="0" err="1"/>
              <a:t>available</a:t>
            </a:r>
            <a:r>
              <a:rPr lang="pt-PT" sz="1200" dirty="0"/>
              <a:t> </a:t>
            </a:r>
            <a:r>
              <a:rPr lang="pt-PT" sz="1200" dirty="0" err="1"/>
              <a:t>information</a:t>
            </a:r>
            <a:endParaRPr lang="pt-PT" sz="1200" dirty="0"/>
          </a:p>
          <a:p>
            <a:r>
              <a:rPr lang="pt-PT" sz="1200" dirty="0" err="1" smtClean="0"/>
              <a:t>Source</a:t>
            </a:r>
            <a:r>
              <a:rPr lang="pt-PT" sz="1200" dirty="0" smtClean="0"/>
              <a:t> </a:t>
            </a:r>
            <a:r>
              <a:rPr lang="pt-PT" sz="1200" dirty="0"/>
              <a:t>: GEP, </a:t>
            </a:r>
            <a:r>
              <a:rPr lang="en-US" sz="1200" dirty="0"/>
              <a:t>Earnings and working time survey</a:t>
            </a:r>
            <a:endParaRPr lang="pt-PT" sz="1200" dirty="0"/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810992"/>
              </p:ext>
            </p:extLst>
          </p:nvPr>
        </p:nvGraphicFramePr>
        <p:xfrm>
          <a:off x="236858" y="1731433"/>
          <a:ext cx="8701088" cy="4444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Rectângulo 12"/>
          <p:cNvSpPr/>
          <p:nvPr/>
        </p:nvSpPr>
        <p:spPr>
          <a:xfrm>
            <a:off x="222532" y="1931232"/>
            <a:ext cx="530774" cy="326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1600" b="1" dirty="0">
                <a:solidFill>
                  <a:sysClr val="windowText" lastClr="000000"/>
                </a:solidFill>
              </a:rPr>
              <a:t>€</a:t>
            </a:r>
            <a:endParaRPr lang="pt-PT" sz="9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6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8493" y="-338522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96775" y="0"/>
            <a:ext cx="6741543" cy="79347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Gains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earnings</a:t>
            </a:r>
            <a:endParaRPr lang="pt-PT" sz="28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6" name="Retângulo 5"/>
          <p:cNvSpPr/>
          <p:nvPr/>
        </p:nvSpPr>
        <p:spPr>
          <a:xfrm>
            <a:off x="60382" y="981091"/>
            <a:ext cx="87886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AVERAGE MONTHLY EARNINGS OF FULL-TIME EMPLOYEES</a:t>
            </a:r>
            <a:r>
              <a:rPr lang="pt-PT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REGION – APRIL  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2019*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950026" y="6334008"/>
            <a:ext cx="4911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/>
              <a:t>* </a:t>
            </a:r>
            <a:r>
              <a:rPr lang="pt-PT" sz="1200" dirty="0" err="1"/>
              <a:t>latest</a:t>
            </a:r>
            <a:r>
              <a:rPr lang="pt-PT" sz="1200" dirty="0"/>
              <a:t> </a:t>
            </a:r>
            <a:r>
              <a:rPr lang="pt-PT" sz="1200" dirty="0" err="1"/>
              <a:t>available</a:t>
            </a:r>
            <a:r>
              <a:rPr lang="pt-PT" sz="1200" dirty="0"/>
              <a:t> </a:t>
            </a:r>
            <a:r>
              <a:rPr lang="pt-PT" sz="1200" dirty="0" err="1" smtClean="0"/>
              <a:t>information</a:t>
            </a:r>
            <a:endParaRPr lang="pt-PT" sz="1200" dirty="0" smtClean="0"/>
          </a:p>
          <a:p>
            <a:r>
              <a:rPr lang="pt-PT" sz="1200" dirty="0" err="1" smtClean="0"/>
              <a:t>Source</a:t>
            </a:r>
            <a:r>
              <a:rPr lang="pt-PT" sz="1200" dirty="0" smtClean="0"/>
              <a:t> </a:t>
            </a:r>
            <a:r>
              <a:rPr lang="pt-PT" sz="1200" dirty="0"/>
              <a:t>: GEP, </a:t>
            </a:r>
            <a:r>
              <a:rPr lang="en-US" sz="1200" dirty="0"/>
              <a:t>Earnings and working time survey</a:t>
            </a:r>
            <a:endParaRPr lang="pt-PT" sz="1200" dirty="0"/>
          </a:p>
        </p:txBody>
      </p:sp>
      <p:sp>
        <p:nvSpPr>
          <p:cNvPr id="13" name="Rectângulo 12"/>
          <p:cNvSpPr/>
          <p:nvPr/>
        </p:nvSpPr>
        <p:spPr>
          <a:xfrm>
            <a:off x="8245653" y="5916525"/>
            <a:ext cx="530774" cy="326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1600" b="1" dirty="0">
                <a:solidFill>
                  <a:sysClr val="windowText" lastClr="000000"/>
                </a:solidFill>
              </a:rPr>
              <a:t>€</a:t>
            </a:r>
            <a:endParaRPr lang="pt-PT" sz="900" b="1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5616876"/>
              </p:ext>
            </p:extLst>
          </p:nvPr>
        </p:nvGraphicFramePr>
        <p:xfrm>
          <a:off x="60382" y="1547811"/>
          <a:ext cx="8301953" cy="4786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3950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8493" y="-338522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96775" y="0"/>
            <a:ext cx="6741543" cy="79347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Gains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earnings</a:t>
            </a:r>
            <a:endParaRPr lang="pt-PT" sz="28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6" name="Retângulo 5"/>
          <p:cNvSpPr/>
          <p:nvPr/>
        </p:nvSpPr>
        <p:spPr>
          <a:xfrm>
            <a:off x="60382" y="981091"/>
            <a:ext cx="87886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AVERAGE MONTHLY EARNINGS OF FULL-TIME EMPLOYEES </a:t>
            </a:r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SEX – APRIL  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2019*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177202" y="6255342"/>
            <a:ext cx="4911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/>
              <a:t>* </a:t>
            </a:r>
            <a:r>
              <a:rPr lang="pt-PT" sz="1200" dirty="0" err="1"/>
              <a:t>latest</a:t>
            </a:r>
            <a:r>
              <a:rPr lang="pt-PT" sz="1200" dirty="0"/>
              <a:t> </a:t>
            </a:r>
            <a:r>
              <a:rPr lang="pt-PT" sz="1200" dirty="0" err="1"/>
              <a:t>available</a:t>
            </a:r>
            <a:r>
              <a:rPr lang="pt-PT" sz="1200" dirty="0"/>
              <a:t> </a:t>
            </a:r>
            <a:r>
              <a:rPr lang="pt-PT" sz="1200" dirty="0" err="1" smtClean="0"/>
              <a:t>information</a:t>
            </a:r>
            <a:endParaRPr lang="pt-PT" sz="1200" dirty="0" smtClean="0"/>
          </a:p>
          <a:p>
            <a:r>
              <a:rPr lang="pt-PT" sz="1200" dirty="0" err="1" smtClean="0"/>
              <a:t>Source</a:t>
            </a:r>
            <a:r>
              <a:rPr lang="pt-PT" sz="1200" dirty="0" smtClean="0"/>
              <a:t> </a:t>
            </a:r>
            <a:r>
              <a:rPr lang="pt-PT" sz="1200" dirty="0"/>
              <a:t>: GEP, </a:t>
            </a:r>
            <a:r>
              <a:rPr lang="en-US" sz="1200" dirty="0"/>
              <a:t>Earnings and working time survey</a:t>
            </a:r>
            <a:endParaRPr lang="pt-PT" sz="1200" dirty="0"/>
          </a:p>
        </p:txBody>
      </p:sp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8789799"/>
              </p:ext>
            </p:extLst>
          </p:nvPr>
        </p:nvGraphicFramePr>
        <p:xfrm>
          <a:off x="1033811" y="1477312"/>
          <a:ext cx="7107181" cy="4761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Rectângulo 11"/>
          <p:cNvSpPr/>
          <p:nvPr/>
        </p:nvSpPr>
        <p:spPr>
          <a:xfrm>
            <a:off x="753306" y="2123768"/>
            <a:ext cx="530774" cy="326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1600" b="1" dirty="0">
                <a:solidFill>
                  <a:sysClr val="windowText" lastClr="000000"/>
                </a:solidFill>
              </a:rPr>
              <a:t>€</a:t>
            </a:r>
            <a:endParaRPr lang="pt-PT" sz="9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1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2444" y="-346192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96775" y="0"/>
            <a:ext cx="6741543" cy="793470"/>
          </a:xfrm>
          <a:prstGeom prst="rect">
            <a:avLst/>
          </a:prstGeom>
        </p:spPr>
        <p:txBody>
          <a:bodyPr anchor="t"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2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Macroeconomic</a:t>
            </a:r>
            <a:r>
              <a:rPr lang="pt-PT" sz="28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framework</a:t>
            </a:r>
            <a:endParaRPr lang="pt-PT" sz="2800" b="1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19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Production</a:t>
            </a:r>
            <a:r>
              <a:rPr lang="pt-PT" sz="19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19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demand</a:t>
            </a:r>
            <a:r>
              <a:rPr lang="pt-PT" sz="19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19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19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19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prices</a:t>
            </a:r>
            <a:endParaRPr lang="en-US" sz="19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0" name="Retângulo 9"/>
          <p:cNvSpPr/>
          <p:nvPr/>
        </p:nvSpPr>
        <p:spPr>
          <a:xfrm>
            <a:off x="-14011" y="1029841"/>
            <a:ext cx="85523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pt-PT" sz="1600" b="1" dirty="0" smtClean="0"/>
              <a:t>GDP AND </a:t>
            </a:r>
            <a:r>
              <a:rPr lang="pt-PT" sz="1600" b="1" dirty="0"/>
              <a:t>MAIN COMPONENTS OF </a:t>
            </a:r>
            <a:r>
              <a:rPr lang="pt-PT" sz="1600" b="1" dirty="0" smtClean="0"/>
              <a:t>EXPENDITURE – </a:t>
            </a:r>
            <a:r>
              <a:rPr lang="en-US" sz="1600" b="1" dirty="0"/>
              <a:t>ANNUAL PERCENTAGE RATE OF CHANGE</a:t>
            </a:r>
            <a:r>
              <a:rPr lang="pt-PT" sz="1600" b="1" dirty="0"/>
              <a:t> (</a:t>
            </a:r>
            <a:r>
              <a:rPr lang="pt-PT" sz="1600" b="1" dirty="0" smtClean="0"/>
              <a:t>EXPENDITURE APPROACH, </a:t>
            </a:r>
            <a:r>
              <a:rPr lang="en-US" sz="1600" b="1" dirty="0"/>
              <a:t>RATE OF CHANGE IN VOLUME</a:t>
            </a:r>
            <a:r>
              <a:rPr lang="pt-PT" sz="1600" b="1" dirty="0" smtClean="0"/>
              <a:t>)</a:t>
            </a:r>
            <a:endParaRPr lang="pt-PT" sz="1050" b="1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22574" y="5922412"/>
            <a:ext cx="87296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 smtClean="0"/>
              <a:t>Source</a:t>
            </a:r>
            <a:r>
              <a:rPr lang="pt-PT" sz="1200" dirty="0" smtClean="0"/>
              <a:t>: </a:t>
            </a:r>
            <a:r>
              <a:rPr lang="pt-PT" sz="1200" dirty="0" err="1"/>
              <a:t>T</a:t>
            </a:r>
            <a:r>
              <a:rPr lang="pt-PT" sz="1200" dirty="0" err="1" smtClean="0"/>
              <a:t>able</a:t>
            </a:r>
            <a:r>
              <a:rPr lang="pt-PT" sz="1200" dirty="0" smtClean="0"/>
              <a:t> (a</a:t>
            </a:r>
            <a:r>
              <a:rPr lang="pt-PT" sz="1200" dirty="0"/>
              <a:t>) EUROSTAT (</a:t>
            </a:r>
            <a:r>
              <a:rPr lang="pt-PT" sz="1200" dirty="0" err="1" smtClean="0"/>
              <a:t>Table</a:t>
            </a:r>
            <a:r>
              <a:rPr lang="pt-PT" sz="1200" dirty="0" smtClean="0"/>
              <a:t> </a:t>
            </a:r>
            <a:r>
              <a:rPr lang="pt-PT" sz="1200" dirty="0"/>
              <a:t>[nama_10_gdp] </a:t>
            </a:r>
            <a:r>
              <a:rPr lang="pt-PT" sz="1200" dirty="0" err="1" smtClean="0"/>
              <a:t>and</a:t>
            </a:r>
            <a:r>
              <a:rPr lang="pt-PT" sz="1200" dirty="0" smtClean="0"/>
              <a:t> [namq_10_gdp</a:t>
            </a:r>
            <a:r>
              <a:rPr lang="pt-PT" sz="1200" dirty="0"/>
              <a:t>]; (b) INE, </a:t>
            </a:r>
            <a:r>
              <a:rPr lang="pt-PT" sz="1200" dirty="0" err="1" smtClean="0"/>
              <a:t>National</a:t>
            </a:r>
            <a:r>
              <a:rPr lang="pt-PT" sz="1200" dirty="0" smtClean="0"/>
              <a:t> </a:t>
            </a:r>
            <a:r>
              <a:rPr lang="pt-PT" sz="1200" dirty="0" err="1" smtClean="0"/>
              <a:t>accounts</a:t>
            </a:r>
            <a:endParaRPr lang="pt-PT" sz="1200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373599"/>
              </p:ext>
            </p:extLst>
          </p:nvPr>
        </p:nvGraphicFramePr>
        <p:xfrm>
          <a:off x="530775" y="1769806"/>
          <a:ext cx="8113256" cy="3954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0658"/>
                <a:gridCol w="744387"/>
                <a:gridCol w="744387"/>
                <a:gridCol w="744387"/>
                <a:gridCol w="744387"/>
                <a:gridCol w="744387"/>
                <a:gridCol w="744387"/>
                <a:gridCol w="808138"/>
                <a:gridCol w="808138"/>
              </a:tblGrid>
              <a:tr h="429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000" dirty="0">
                          <a:effectLst/>
                        </a:rPr>
                        <a:t> 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2021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2020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2020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2019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63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pt-P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Q</a:t>
                      </a:r>
                      <a:r>
                        <a:rPr lang="en-US" sz="1100" b="1" dirty="0" smtClean="0">
                          <a:effectLst/>
                        </a:rPr>
                        <a:t>2</a:t>
                      </a:r>
                      <a:endParaRPr lang="pt-PT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</a:rPr>
                        <a:t>Q1</a:t>
                      </a:r>
                      <a:endParaRPr lang="pt-PT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Q</a:t>
                      </a:r>
                      <a:r>
                        <a:rPr lang="en-US" sz="1100" b="1" dirty="0" smtClean="0">
                          <a:effectLst/>
                        </a:rPr>
                        <a:t>4</a:t>
                      </a:r>
                      <a:endParaRPr lang="pt-PT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</a:rPr>
                        <a:t>Q3</a:t>
                      </a:r>
                      <a:endParaRPr lang="pt-PT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</a:rPr>
                        <a:t>Q2</a:t>
                      </a:r>
                      <a:endParaRPr lang="pt-PT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</a:rPr>
                        <a:t>Q1</a:t>
                      </a:r>
                      <a:endParaRPr lang="pt-PT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2481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GDP (EU</a:t>
                      </a:r>
                      <a:r>
                        <a:rPr lang="en-US" sz="1000" dirty="0" smtClean="0">
                          <a:effectLst/>
                        </a:rPr>
                        <a:t>) </a:t>
                      </a:r>
                      <a:r>
                        <a:rPr lang="en-US" sz="1000" dirty="0">
                          <a:effectLst/>
                        </a:rPr>
                        <a:t>(a)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13,8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-1,2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-4,1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-3,9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-13,7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-2,5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-5,9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1,8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1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GDP </a:t>
                      </a:r>
                      <a:r>
                        <a:rPr lang="en-US" sz="1000" dirty="0" err="1" smtClean="0">
                          <a:effectLst/>
                        </a:rPr>
                        <a:t>pps</a:t>
                      </a:r>
                      <a:r>
                        <a:rPr lang="en-US" sz="1000" dirty="0" smtClean="0">
                          <a:effectLst/>
                        </a:rPr>
                        <a:t> </a:t>
                      </a:r>
                      <a:r>
                        <a:rPr lang="en-US" sz="1000" dirty="0">
                          <a:effectLst/>
                        </a:rPr>
                        <a:t>(PT) (b)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16,2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-5,7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-6,8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-6,3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-17,9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-2,6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-8,4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2,7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1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Domestic demand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15,7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-3,6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-3,2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-4,4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-13,8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-0,9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-5,6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3,0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8847">
                <a:tc>
                  <a:txBody>
                    <a:bodyPr/>
                    <a:lstStyle/>
                    <a:p>
                      <a:pPr marL="1104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 consumption expenditure of resident households</a:t>
                      </a:r>
                      <a:endParaRPr lang="pt-PT" sz="9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16,8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-5,2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-4,0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-3,3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-14,4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-0,5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-5,5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3,0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1437">
                <a:tc>
                  <a:txBody>
                    <a:bodyPr/>
                    <a:lstStyle/>
                    <a:p>
                      <a:pPr marL="1104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government final consumption expenditure</a:t>
                      </a:r>
                      <a:endParaRPr lang="pt-PT" sz="9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9,8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2,2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2,2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2,4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-3,8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0,9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0,4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2,1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7766">
                <a:tc>
                  <a:txBody>
                    <a:bodyPr/>
                    <a:lstStyle/>
                    <a:p>
                      <a:pPr marL="1104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effectLst/>
                        </a:rPr>
                        <a:t>Gross capital</a:t>
                      </a:r>
                      <a:r>
                        <a:rPr lang="en-US" sz="900" baseline="0" dirty="0" smtClean="0">
                          <a:effectLst/>
                        </a:rPr>
                        <a:t> formation</a:t>
                      </a:r>
                      <a:endParaRPr lang="pt-P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11,0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3,7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0,4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-9,6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-11,2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-2,4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-5,7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3,2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8138">
                <a:tc>
                  <a:txBody>
                    <a:bodyPr/>
                    <a:lstStyle/>
                    <a:p>
                      <a:pPr indent="114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Gross </a:t>
                      </a:r>
                      <a:r>
                        <a:rPr lang="pt-PT" sz="9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fixed</a:t>
                      </a:r>
                      <a:r>
                        <a:rPr lang="pt-PT" sz="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capital </a:t>
                      </a:r>
                      <a:r>
                        <a:rPr lang="pt-PT" sz="9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formation</a:t>
                      </a:r>
                      <a:endParaRPr lang="pt-PT" sz="9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12,9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2,9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0,4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-0,5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-9,9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-1,0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-2,7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5,4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11749">
                <a:tc>
                  <a:txBody>
                    <a:bodyPr/>
                    <a:lstStyle/>
                    <a:p>
                      <a:pPr marL="2032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Exports of goods (FOB) and services</a:t>
                      </a:r>
                      <a:endParaRPr lang="pt-PT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40,0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-9,4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-14,4</a:t>
                      </a:r>
                      <a:endParaRPr lang="pt-PT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-15,6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-39,3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-5,6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-18,6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4,1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95577">
                <a:tc>
                  <a:txBody>
                    <a:bodyPr/>
                    <a:lstStyle/>
                    <a:p>
                      <a:pPr marL="20320" algn="just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Imports of goods (FOB) and services</a:t>
                      </a:r>
                      <a:endParaRPr lang="pt-PT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35,5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-4,3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-6,2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-11,1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-29,9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-1,5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-12,1</a:t>
                      </a:r>
                      <a:endParaRPr lang="pt-PT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4,9</a:t>
                      </a:r>
                      <a:endParaRPr lang="pt-PT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859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4033" y="-216928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530774" y="1105011"/>
            <a:ext cx="80438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JOB OFFERS BY REGION                                                                                                                                        (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Situation at the end of the </a:t>
            </a:r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month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95641" y="63283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/>
              <a:t>Fonte: IEFP, </a:t>
            </a:r>
            <a:r>
              <a:rPr lang="pt-PT" sz="1200" dirty="0" smtClean="0"/>
              <a:t>Labour </a:t>
            </a:r>
            <a:r>
              <a:rPr lang="pt-PT" sz="1200" dirty="0" err="1" smtClean="0"/>
              <a:t>Market</a:t>
            </a:r>
            <a:endParaRPr lang="pt-PT" sz="12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1547009" y="54886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indent="442913" algn="l"/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Job </a:t>
            </a:r>
            <a:r>
              <a:rPr lang="pt-PT" sz="2100" b="1" dirty="0" err="1">
                <a:solidFill>
                  <a:schemeClr val="bg1"/>
                </a:solidFill>
                <a:latin typeface="Helvetica"/>
                <a:cs typeface="Helvetica"/>
              </a:rPr>
              <a:t>o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ffers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9154453"/>
              </p:ext>
            </p:extLst>
          </p:nvPr>
        </p:nvGraphicFramePr>
        <p:xfrm>
          <a:off x="395641" y="2078181"/>
          <a:ext cx="8298193" cy="4025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102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1540"/>
            <a:ext cx="9466053" cy="709954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  <p:sp>
        <p:nvSpPr>
          <p:cNvPr id="3" name="Title 1"/>
          <p:cNvSpPr txBox="1">
            <a:spLocks/>
          </p:cNvSpPr>
          <p:nvPr/>
        </p:nvSpPr>
        <p:spPr>
          <a:xfrm>
            <a:off x="920567" y="-241540"/>
            <a:ext cx="8452903" cy="1198913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PT" sz="2400" b="1" dirty="0" smtClean="0">
              <a:solidFill>
                <a:schemeClr val="bg1"/>
              </a:solidFill>
              <a:latin typeface="Helvetica"/>
              <a:cs typeface="Helvetica"/>
            </a:endParaRPr>
          </a:p>
          <a:p>
            <a:r>
              <a:rPr lang="pt-PT" sz="2400" b="1" dirty="0" smtClean="0">
                <a:solidFill>
                  <a:schemeClr val="bg1"/>
                </a:solidFill>
                <a:latin typeface="Helvetica"/>
                <a:cs typeface="Helvetica"/>
              </a:rPr>
              <a:t>    </a:t>
            </a:r>
            <a:r>
              <a:rPr lang="pt-PT" sz="3200" b="1" dirty="0" smtClean="0">
                <a:solidFill>
                  <a:schemeClr val="bg1"/>
                </a:solidFill>
                <a:latin typeface="Helvetica"/>
                <a:cs typeface="Helvetica"/>
              </a:rPr>
              <a:t>CENTRE FOR LABOUR RELATIONS</a:t>
            </a:r>
            <a:endParaRPr lang="pt-PT" sz="2400" b="1" dirty="0" smtClean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>
          <a:xfrm>
            <a:off x="920568" y="1822361"/>
            <a:ext cx="7624916" cy="3501807"/>
          </a:xfrm>
        </p:spPr>
        <p:txBody>
          <a:bodyPr>
            <a:normAutofit/>
          </a:bodyPr>
          <a:lstStyle/>
          <a:p>
            <a:r>
              <a:rPr lang="pt-PT" sz="3600" dirty="0" smtClean="0">
                <a:solidFill>
                  <a:schemeClr val="accent5">
                    <a:lumMod val="50000"/>
                  </a:schemeClr>
                </a:solidFill>
              </a:rPr>
              <a:t>More </a:t>
            </a:r>
            <a:r>
              <a:rPr lang="pt-PT" sz="3600" dirty="0" err="1" smtClean="0">
                <a:solidFill>
                  <a:schemeClr val="accent5">
                    <a:lumMod val="50000"/>
                  </a:schemeClr>
                </a:solidFill>
              </a:rPr>
              <a:t>information</a:t>
            </a:r>
            <a:r>
              <a:rPr lang="pt-PT" sz="3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pt-PT" sz="3600" dirty="0" err="1" smtClean="0">
                <a:solidFill>
                  <a:schemeClr val="accent5">
                    <a:lumMod val="50000"/>
                  </a:schemeClr>
                </a:solidFill>
              </a:rPr>
              <a:t>at</a:t>
            </a:r>
            <a:endParaRPr lang="pt-PT" sz="44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PT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pt-PT" sz="4400" b="1" dirty="0" smtClean="0">
                <a:solidFill>
                  <a:schemeClr val="accent5">
                    <a:lumMod val="50000"/>
                  </a:schemeClr>
                </a:solidFill>
              </a:rPr>
              <a:t>www.crlaborais.pt</a:t>
            </a:r>
            <a:endParaRPr lang="pt-PT" sz="44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62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9881" y="-338522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96775" y="0"/>
            <a:ext cx="6741543" cy="793470"/>
          </a:xfrm>
          <a:prstGeom prst="rect">
            <a:avLst/>
          </a:prstGeom>
        </p:spPr>
        <p:txBody>
          <a:bodyPr anchor="t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err="1">
                <a:solidFill>
                  <a:schemeClr val="bg1"/>
                </a:solidFill>
                <a:latin typeface="Helvetica"/>
                <a:cs typeface="Helvetica"/>
              </a:rPr>
              <a:t>Macroeconomic</a:t>
            </a:r>
            <a:r>
              <a:rPr lang="pt-PT" sz="36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3600" b="1" dirty="0" err="1">
                <a:solidFill>
                  <a:schemeClr val="bg1"/>
                </a:solidFill>
                <a:latin typeface="Helvetica"/>
                <a:cs typeface="Helvetica"/>
              </a:rPr>
              <a:t>framework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Production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demand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prices</a:t>
            </a:r>
            <a:endParaRPr lang="en-US" sz="28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0" name="Retângulo 9"/>
          <p:cNvSpPr/>
          <p:nvPr/>
        </p:nvSpPr>
        <p:spPr>
          <a:xfrm>
            <a:off x="530775" y="974040"/>
            <a:ext cx="75009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1600" b="1" dirty="0" err="1"/>
              <a:t>Harmonised</a:t>
            </a:r>
            <a:r>
              <a:rPr lang="en-US" sz="1600" b="1" dirty="0"/>
              <a:t> Index of Consumer </a:t>
            </a:r>
            <a:r>
              <a:rPr lang="en-US" sz="1600" b="1" dirty="0" smtClean="0"/>
              <a:t>Prices  </a:t>
            </a:r>
            <a:r>
              <a:rPr lang="pt-PT" sz="1600" b="1" dirty="0" smtClean="0"/>
              <a:t>– </a:t>
            </a:r>
            <a:r>
              <a:rPr lang="pt-PT" sz="1600" b="1" dirty="0" err="1" smtClean="0"/>
              <a:t>Annual</a:t>
            </a:r>
            <a:r>
              <a:rPr lang="pt-PT" sz="1600" b="1" dirty="0" smtClean="0"/>
              <a:t> </a:t>
            </a:r>
            <a:r>
              <a:rPr lang="pt-PT" sz="1600" b="1" dirty="0"/>
              <a:t>rate </a:t>
            </a:r>
            <a:r>
              <a:rPr lang="pt-PT" sz="1600" b="1" dirty="0" err="1"/>
              <a:t>of</a:t>
            </a:r>
            <a:r>
              <a:rPr lang="pt-PT" sz="1600" b="1" dirty="0"/>
              <a:t> </a:t>
            </a:r>
            <a:r>
              <a:rPr lang="pt-PT" sz="1600" b="1" dirty="0" err="1" smtClean="0"/>
              <a:t>change</a:t>
            </a:r>
            <a:r>
              <a:rPr lang="pt-PT" sz="1600" b="1" dirty="0" smtClean="0"/>
              <a:t> (</a:t>
            </a:r>
            <a:r>
              <a:rPr lang="pt-PT" sz="1600" b="1" dirty="0" err="1" smtClean="0"/>
              <a:t>Monthly</a:t>
            </a:r>
            <a:r>
              <a:rPr lang="pt-PT" sz="1600" b="1" dirty="0" smtClean="0"/>
              <a:t> data)</a:t>
            </a:r>
            <a:endParaRPr lang="pt-PT" sz="1600" b="1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975640" y="6324528"/>
            <a:ext cx="4437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 smtClean="0"/>
              <a:t>Source</a:t>
            </a:r>
            <a:r>
              <a:rPr lang="pt-PT" sz="1200" dirty="0" smtClean="0"/>
              <a:t>: </a:t>
            </a:r>
            <a:r>
              <a:rPr lang="pt-PT" sz="1200" dirty="0"/>
              <a:t>EUROSTAT, </a:t>
            </a:r>
            <a:r>
              <a:rPr lang="pt-PT" sz="1200" dirty="0" err="1" smtClean="0"/>
              <a:t>table</a:t>
            </a:r>
            <a:r>
              <a:rPr lang="pt-PT" sz="1200" dirty="0" smtClean="0"/>
              <a:t> </a:t>
            </a:r>
            <a:r>
              <a:rPr lang="pt-PT" sz="1200" dirty="0"/>
              <a:t>[</a:t>
            </a:r>
            <a:r>
              <a:rPr lang="pt-PT" sz="1200" dirty="0" err="1"/>
              <a:t>prc_hicp_manr</a:t>
            </a:r>
            <a:r>
              <a:rPr lang="pt-PT" sz="1200" dirty="0"/>
              <a:t>].</a:t>
            </a:r>
          </a:p>
        </p:txBody>
      </p:sp>
      <p:graphicFrame>
        <p:nvGraphicFramePr>
          <p:cNvPr id="9" name="Chart 1"/>
          <p:cNvGraphicFramePr/>
          <p:nvPr>
            <p:extLst>
              <p:ext uri="{D42A27DB-BD31-4B8C-83A1-F6EECF244321}">
                <p14:modId xmlns:p14="http://schemas.microsoft.com/office/powerpoint/2010/main" val="747497652"/>
              </p:ext>
            </p:extLst>
          </p:nvPr>
        </p:nvGraphicFramePr>
        <p:xfrm>
          <a:off x="700643" y="1556018"/>
          <a:ext cx="7540831" cy="4441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2303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2444" y="-376405"/>
            <a:ext cx="9728137" cy="7323469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96775" y="0"/>
            <a:ext cx="6741543" cy="793470"/>
          </a:xfrm>
          <a:prstGeom prst="rect">
            <a:avLst/>
          </a:prstGeom>
        </p:spPr>
        <p:txBody>
          <a:bodyPr anchor="t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err="1">
                <a:solidFill>
                  <a:schemeClr val="bg1"/>
                </a:solidFill>
                <a:latin typeface="Helvetica"/>
                <a:cs typeface="Helvetica"/>
              </a:rPr>
              <a:t>Macroeconomic</a:t>
            </a:r>
            <a:r>
              <a:rPr lang="pt-PT" sz="36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3600" b="1" dirty="0" err="1">
                <a:solidFill>
                  <a:schemeClr val="bg1"/>
                </a:solidFill>
                <a:latin typeface="Helvetica"/>
                <a:cs typeface="Helvetica"/>
              </a:rPr>
              <a:t>framework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Production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demand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prices</a:t>
            </a:r>
            <a:endParaRPr lang="en-US" sz="28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4" name="CaixaDeTexto 13"/>
          <p:cNvSpPr txBox="1"/>
          <p:nvPr/>
        </p:nvSpPr>
        <p:spPr>
          <a:xfrm>
            <a:off x="975640" y="6324528"/>
            <a:ext cx="4437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EUROSTAT, </a:t>
            </a:r>
            <a:r>
              <a:rPr lang="pt-PT" sz="1200" dirty="0" err="1" smtClean="0"/>
              <a:t>table</a:t>
            </a:r>
            <a:r>
              <a:rPr lang="pt-PT" sz="1200" dirty="0" smtClean="0"/>
              <a:t> </a:t>
            </a:r>
            <a:r>
              <a:rPr lang="pt-PT" sz="1200" dirty="0"/>
              <a:t>[</a:t>
            </a:r>
            <a:r>
              <a:rPr lang="pt-PT" sz="1200" dirty="0" err="1"/>
              <a:t>prc_hicp_manr</a:t>
            </a:r>
            <a:r>
              <a:rPr lang="pt-PT" sz="1200" dirty="0"/>
              <a:t>].</a:t>
            </a:r>
          </a:p>
        </p:txBody>
      </p:sp>
      <p:sp>
        <p:nvSpPr>
          <p:cNvPr id="10" name="Retângulo 9"/>
          <p:cNvSpPr/>
          <p:nvPr/>
        </p:nvSpPr>
        <p:spPr>
          <a:xfrm>
            <a:off x="836930" y="997601"/>
            <a:ext cx="75009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1600" b="1" dirty="0" err="1"/>
              <a:t>Harmonised</a:t>
            </a:r>
            <a:r>
              <a:rPr lang="en-US" sz="1600" b="1" dirty="0"/>
              <a:t> Index of Consumer </a:t>
            </a:r>
            <a:r>
              <a:rPr lang="en-US" sz="1600" b="1" dirty="0" smtClean="0"/>
              <a:t>Prices  </a:t>
            </a:r>
            <a:r>
              <a:rPr lang="pt-PT" sz="1600" b="1" dirty="0" smtClean="0"/>
              <a:t>– </a:t>
            </a:r>
            <a:r>
              <a:rPr lang="pt-PT" sz="1600" b="1" dirty="0" err="1" smtClean="0"/>
              <a:t>Annual</a:t>
            </a:r>
            <a:r>
              <a:rPr lang="pt-PT" sz="1600" b="1" dirty="0" smtClean="0"/>
              <a:t> </a:t>
            </a:r>
            <a:r>
              <a:rPr lang="pt-PT" sz="1600" b="1" dirty="0"/>
              <a:t>rate </a:t>
            </a:r>
            <a:r>
              <a:rPr lang="pt-PT" sz="1600" b="1" dirty="0" err="1"/>
              <a:t>of</a:t>
            </a:r>
            <a:r>
              <a:rPr lang="pt-PT" sz="1600" b="1" dirty="0"/>
              <a:t> </a:t>
            </a:r>
            <a:r>
              <a:rPr lang="pt-PT" sz="1600" b="1" dirty="0" err="1" smtClean="0"/>
              <a:t>change</a:t>
            </a:r>
            <a:r>
              <a:rPr lang="pt-PT" sz="1600" b="1" dirty="0" smtClean="0"/>
              <a:t> (</a:t>
            </a:r>
            <a:r>
              <a:rPr lang="pt-PT" sz="1600" b="1" dirty="0" err="1" smtClean="0"/>
              <a:t>Monthly</a:t>
            </a:r>
            <a:r>
              <a:rPr lang="pt-PT" sz="1600" b="1" dirty="0" smtClean="0"/>
              <a:t> data)</a:t>
            </a:r>
            <a:endParaRPr lang="pt-PT" sz="1600" b="1" dirty="0"/>
          </a:p>
        </p:txBody>
      </p:sp>
      <p:graphicFrame>
        <p:nvGraphicFramePr>
          <p:cNvPr id="9" name="Chart 2"/>
          <p:cNvGraphicFramePr/>
          <p:nvPr>
            <p:extLst>
              <p:ext uri="{D42A27DB-BD31-4B8C-83A1-F6EECF244321}">
                <p14:modId xmlns:p14="http://schemas.microsoft.com/office/powerpoint/2010/main" val="3971444554"/>
              </p:ext>
            </p:extLst>
          </p:nvPr>
        </p:nvGraphicFramePr>
        <p:xfrm>
          <a:off x="822291" y="1436720"/>
          <a:ext cx="7383558" cy="4887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9707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4135" y="-338522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96775" y="0"/>
            <a:ext cx="6741543" cy="793470"/>
          </a:xfrm>
          <a:prstGeom prst="rect">
            <a:avLst/>
          </a:prstGeom>
        </p:spPr>
        <p:txBody>
          <a:bodyPr anchor="t">
            <a:normAutofit fontScale="8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err="1">
                <a:solidFill>
                  <a:schemeClr val="bg1"/>
                </a:solidFill>
                <a:latin typeface="Helvetica"/>
                <a:cs typeface="Helvetica"/>
              </a:rPr>
              <a:t>Macroeconomic</a:t>
            </a:r>
            <a:r>
              <a:rPr lang="pt-PT" sz="36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3600" b="1" dirty="0" err="1">
                <a:solidFill>
                  <a:schemeClr val="bg1"/>
                </a:solidFill>
                <a:latin typeface="Helvetica"/>
                <a:cs typeface="Helvetica"/>
              </a:rPr>
              <a:t>framework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Production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demand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800" b="1" dirty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800" b="1" dirty="0" err="1">
                <a:solidFill>
                  <a:schemeClr val="bg1"/>
                </a:solidFill>
                <a:latin typeface="Helvetica"/>
                <a:cs typeface="Helvetica"/>
              </a:rPr>
              <a:t>prices</a:t>
            </a:r>
            <a:endParaRPr lang="en-US" sz="28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6" name="CaixaDeTexto 15"/>
          <p:cNvSpPr txBox="1"/>
          <p:nvPr/>
        </p:nvSpPr>
        <p:spPr>
          <a:xfrm>
            <a:off x="975640" y="6324528"/>
            <a:ext cx="44376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EUROSTAT, </a:t>
            </a:r>
            <a:r>
              <a:rPr lang="pt-PT" sz="1200" dirty="0" err="1" smtClean="0"/>
              <a:t>table</a:t>
            </a:r>
            <a:r>
              <a:rPr lang="pt-PT" sz="1200" dirty="0" smtClean="0"/>
              <a:t> </a:t>
            </a:r>
            <a:r>
              <a:rPr lang="pt-PT" sz="1200" dirty="0"/>
              <a:t>[</a:t>
            </a:r>
            <a:r>
              <a:rPr lang="pt-PT" sz="1200" dirty="0" err="1"/>
              <a:t>prc_hicp_manr</a:t>
            </a:r>
            <a:r>
              <a:rPr lang="pt-PT" sz="1200" dirty="0"/>
              <a:t>].</a:t>
            </a:r>
          </a:p>
        </p:txBody>
      </p:sp>
      <p:sp>
        <p:nvSpPr>
          <p:cNvPr id="10" name="Retângulo 9"/>
          <p:cNvSpPr/>
          <p:nvPr/>
        </p:nvSpPr>
        <p:spPr>
          <a:xfrm>
            <a:off x="530775" y="974040"/>
            <a:ext cx="75009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en-US" sz="1600" b="1" dirty="0" err="1"/>
              <a:t>Harmonised</a:t>
            </a:r>
            <a:r>
              <a:rPr lang="en-US" sz="1600" b="1" dirty="0"/>
              <a:t> Index of Consumer </a:t>
            </a:r>
            <a:r>
              <a:rPr lang="en-US" sz="1600" b="1" dirty="0" smtClean="0"/>
              <a:t>Prices  </a:t>
            </a:r>
            <a:r>
              <a:rPr lang="pt-PT" sz="1600" b="1" dirty="0" smtClean="0"/>
              <a:t>– </a:t>
            </a:r>
            <a:r>
              <a:rPr lang="pt-PT" sz="1600" b="1" dirty="0" err="1" smtClean="0"/>
              <a:t>Annual</a:t>
            </a:r>
            <a:r>
              <a:rPr lang="pt-PT" sz="1600" b="1" dirty="0" smtClean="0"/>
              <a:t> </a:t>
            </a:r>
            <a:r>
              <a:rPr lang="pt-PT" sz="1600" b="1" dirty="0"/>
              <a:t>rate </a:t>
            </a:r>
            <a:r>
              <a:rPr lang="pt-PT" sz="1600" b="1" dirty="0" err="1"/>
              <a:t>of</a:t>
            </a:r>
            <a:r>
              <a:rPr lang="pt-PT" sz="1600" b="1" dirty="0"/>
              <a:t> </a:t>
            </a:r>
            <a:r>
              <a:rPr lang="pt-PT" sz="1600" b="1" dirty="0" err="1" smtClean="0"/>
              <a:t>change</a:t>
            </a:r>
            <a:r>
              <a:rPr lang="pt-PT" sz="1600" b="1" dirty="0" smtClean="0"/>
              <a:t> (</a:t>
            </a:r>
            <a:r>
              <a:rPr lang="pt-PT" sz="1600" b="1" dirty="0" err="1" smtClean="0"/>
              <a:t>Monthly</a:t>
            </a:r>
            <a:r>
              <a:rPr lang="pt-PT" sz="1600" b="1" dirty="0" smtClean="0"/>
              <a:t> data)</a:t>
            </a:r>
            <a:endParaRPr lang="pt-PT" sz="1600" b="1" dirty="0"/>
          </a:p>
        </p:txBody>
      </p:sp>
      <p:graphicFrame>
        <p:nvGraphicFramePr>
          <p:cNvPr id="9" name="Chart 4"/>
          <p:cNvGraphicFramePr/>
          <p:nvPr>
            <p:extLst>
              <p:ext uri="{D42A27DB-BD31-4B8C-83A1-F6EECF244321}">
                <p14:modId xmlns:p14="http://schemas.microsoft.com/office/powerpoint/2010/main" val="2385970328"/>
              </p:ext>
            </p:extLst>
          </p:nvPr>
        </p:nvGraphicFramePr>
        <p:xfrm>
          <a:off x="536180" y="1556018"/>
          <a:ext cx="7562678" cy="4675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7425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1786" y="-191038"/>
            <a:ext cx="9559507" cy="7196522"/>
          </a:xfrm>
          <a:prstGeom prst="rect">
            <a:avLst/>
          </a:prstGeom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1709241" y="172873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6" name="Retângulo 5"/>
          <p:cNvSpPr/>
          <p:nvPr/>
        </p:nvSpPr>
        <p:spPr>
          <a:xfrm>
            <a:off x="724020" y="1134981"/>
            <a:ext cx="77267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Active, inactive </a:t>
            </a:r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employed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30774" y="64668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INE, Labour force </a:t>
            </a:r>
            <a:r>
              <a:rPr lang="pt-PT" sz="1200" dirty="0" err="1"/>
              <a:t>survey</a:t>
            </a:r>
            <a:endParaRPr lang="pt-PT" sz="1200" dirty="0"/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8589304"/>
              </p:ext>
            </p:extLst>
          </p:nvPr>
        </p:nvGraphicFramePr>
        <p:xfrm>
          <a:off x="334325" y="1659699"/>
          <a:ext cx="8147283" cy="4587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364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1786" y="-191038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6" name="Retângulo 15"/>
          <p:cNvSpPr/>
          <p:nvPr/>
        </p:nvSpPr>
        <p:spPr>
          <a:xfrm>
            <a:off x="1277008" y="1134981"/>
            <a:ext cx="64511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Activity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rate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30774" y="64668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INE, Labour force </a:t>
            </a:r>
            <a:r>
              <a:rPr lang="pt-PT" sz="1200" dirty="0" err="1"/>
              <a:t>survey</a:t>
            </a:r>
            <a:endParaRPr lang="pt-PT" sz="12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709241" y="172873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93773"/>
              </p:ext>
            </p:extLst>
          </p:nvPr>
        </p:nvGraphicFramePr>
        <p:xfrm>
          <a:off x="530774" y="1610297"/>
          <a:ext cx="7705725" cy="4686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1001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1786" y="-270949"/>
            <a:ext cx="9559507" cy="7196522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30774" y="6466890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INE, Labour force </a:t>
            </a:r>
            <a:r>
              <a:rPr lang="pt-PT" sz="1200" dirty="0" err="1"/>
              <a:t>survey</a:t>
            </a:r>
            <a:endParaRPr lang="pt-PT" sz="12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709241" y="172873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sp>
        <p:nvSpPr>
          <p:cNvPr id="10" name="Retângulo 15"/>
          <p:cNvSpPr/>
          <p:nvPr/>
        </p:nvSpPr>
        <p:spPr>
          <a:xfrm>
            <a:off x="1277008" y="1134981"/>
            <a:ext cx="64511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b="1" dirty="0" err="1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Employment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PT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rate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7309984"/>
              </p:ext>
            </p:extLst>
          </p:nvPr>
        </p:nvGraphicFramePr>
        <p:xfrm>
          <a:off x="649719" y="1556018"/>
          <a:ext cx="7705725" cy="4762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0965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L_Pagina_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986" y="-368368"/>
            <a:ext cx="9599152" cy="7226367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30774" y="1556018"/>
            <a:ext cx="8113256" cy="4794859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400" dirty="0">
              <a:latin typeface="Helvetica"/>
              <a:cs typeface="Helvetica"/>
            </a:endParaRPr>
          </a:p>
        </p:txBody>
      </p:sp>
      <p:sp>
        <p:nvSpPr>
          <p:cNvPr id="5" name="Rectângulo 4"/>
          <p:cNvSpPr/>
          <p:nvPr/>
        </p:nvSpPr>
        <p:spPr>
          <a:xfrm rot="10800000" flipV="1">
            <a:off x="60384" y="981092"/>
            <a:ext cx="85142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sz="1600" b="1" dirty="0" smtClean="0"/>
          </a:p>
        </p:txBody>
      </p:sp>
      <p:sp>
        <p:nvSpPr>
          <p:cNvPr id="16" name="Retângulo 15"/>
          <p:cNvSpPr/>
          <p:nvPr/>
        </p:nvSpPr>
        <p:spPr>
          <a:xfrm>
            <a:off x="459630" y="975896"/>
            <a:ext cx="80231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EMPLOYEES BY TYPE OF </a:t>
            </a:r>
            <a:r>
              <a:rPr lang="en-US" b="1" dirty="0" smtClean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CONTRACT</a:t>
            </a:r>
            <a:endParaRPr lang="pt-PT" b="1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1215655" y="6212377"/>
            <a:ext cx="2554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err="1"/>
              <a:t>Source</a:t>
            </a:r>
            <a:r>
              <a:rPr lang="pt-PT" sz="1200" dirty="0"/>
              <a:t> : INE, Labour force </a:t>
            </a:r>
            <a:r>
              <a:rPr lang="pt-PT" sz="1200" dirty="0" err="1"/>
              <a:t>survey</a:t>
            </a:r>
            <a:endParaRPr lang="pt-PT" sz="12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741209" y="-25815"/>
            <a:ext cx="6741543" cy="793470"/>
          </a:xfrm>
          <a:prstGeom prst="rect">
            <a:avLst/>
          </a:prstGeom>
        </p:spPr>
        <p:txBody>
          <a:bodyPr anchor="t"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600" b="1" dirty="0" smtClean="0">
                <a:solidFill>
                  <a:schemeClr val="bg1"/>
                </a:solidFill>
                <a:latin typeface="Helvetica"/>
                <a:cs typeface="Helvetica"/>
              </a:rPr>
              <a:t>LABOUR MARKET</a:t>
            </a:r>
            <a:endParaRPr lang="pt-PT" sz="3600" b="1" dirty="0">
              <a:solidFill>
                <a:schemeClr val="bg1"/>
              </a:solidFill>
              <a:latin typeface="Helvetica"/>
              <a:cs typeface="Helvetica"/>
            </a:endParaRPr>
          </a:p>
          <a:p>
            <a:pPr algn="l"/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Activity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,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employment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and</a:t>
            </a:r>
            <a:r>
              <a:rPr lang="pt-PT" sz="2100" b="1" dirty="0" smtClean="0">
                <a:solidFill>
                  <a:schemeClr val="bg1"/>
                </a:solidFill>
                <a:latin typeface="Helvetica"/>
                <a:cs typeface="Helvetica"/>
              </a:rPr>
              <a:t> </a:t>
            </a:r>
            <a:r>
              <a:rPr lang="pt-PT" sz="2100" b="1" dirty="0" err="1" smtClean="0">
                <a:solidFill>
                  <a:schemeClr val="bg1"/>
                </a:solidFill>
                <a:latin typeface="Helvetica"/>
                <a:cs typeface="Helvetica"/>
              </a:rPr>
              <a:t>unemployment</a:t>
            </a:r>
            <a:endParaRPr lang="en-US" sz="2100" b="1" dirty="0">
              <a:solidFill>
                <a:schemeClr val="bg1"/>
              </a:solidFill>
              <a:latin typeface="Helvetica"/>
              <a:cs typeface="Helvetica"/>
            </a:endParaRPr>
          </a:p>
        </p:txBody>
      </p:sp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6169568"/>
              </p:ext>
            </p:extLst>
          </p:nvPr>
        </p:nvGraphicFramePr>
        <p:xfrm>
          <a:off x="985653" y="1436914"/>
          <a:ext cx="7979190" cy="4546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5566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6620</TotalTime>
  <Words>833</Words>
  <Application>Microsoft Office PowerPoint</Application>
  <PresentationFormat>Apresentação no Ecrã (4:3)</PresentationFormat>
  <Paragraphs>303</Paragraphs>
  <Slides>21</Slides>
  <Notes>21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21</vt:i4>
      </vt:variant>
    </vt:vector>
  </HeadingPairs>
  <TitlesOfParts>
    <vt:vector size="22" baseType="lpstr">
      <vt:lpstr>Office Theme</vt:lpstr>
      <vt:lpstr>Employment Report First half of 2021  Labour market key indicators   Lisbon, October 2021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4 Elementos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CONTRATOS COLETIVOS  RELATÓRIO N.º 2 / 2014</dc:title>
  <dc:creator>Ana</dc:creator>
  <cp:lastModifiedBy>Teresa Pina Amaro</cp:lastModifiedBy>
  <cp:revision>374</cp:revision>
  <cp:lastPrinted>2019-07-02T10:57:35Z</cp:lastPrinted>
  <dcterms:created xsi:type="dcterms:W3CDTF">2014-12-19T17:13:10Z</dcterms:created>
  <dcterms:modified xsi:type="dcterms:W3CDTF">2021-12-21T16:57:06Z</dcterms:modified>
</cp:coreProperties>
</file>