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drawings/drawing6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drawings/drawing7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drawings/drawing8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charts/chart15.xml" ContentType="application/vnd.openxmlformats-officedocument.drawingml.chart+xml"/>
  <Override PartName="/ppt/notesSlides/notesSlide19.xml" ContentType="application/vnd.openxmlformats-officedocument.presentationml.notesSlide+xml"/>
  <Override PartName="/ppt/charts/chart16.xml" ContentType="application/vnd.openxmlformats-officedocument.drawingml.chart+xml"/>
  <Override PartName="/ppt/notesSlides/notesSlide20.xml" ContentType="application/vnd.openxmlformats-officedocument.presentationml.notesSlide+xml"/>
  <Override PartName="/ppt/charts/chart17.xml" ContentType="application/vnd.openxmlformats-officedocument.drawingml.chart+xml"/>
  <Override PartName="/ppt/drawings/drawing9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8.xml" ContentType="application/vnd.openxmlformats-officedocument.drawingml.chart+xml"/>
  <Override PartName="/ppt/drawings/drawing10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9.xml" ContentType="application/vnd.openxmlformats-officedocument.drawingml.chart+xml"/>
  <Override PartName="/ppt/notesSlides/notesSlide23.xml" ContentType="application/vnd.openxmlformats-officedocument.presentationml.notesSlide+xml"/>
  <Override PartName="/ppt/charts/chart20.xml" ContentType="application/vnd.openxmlformats-officedocument.drawingml.chart+xml"/>
  <Override PartName="/ppt/notesSlides/notesSlide24.xml" ContentType="application/vnd.openxmlformats-officedocument.presentationml.notesSlide+xml"/>
  <Override PartName="/ppt/charts/chart21.xml" ContentType="application/vnd.openxmlformats-officedocument.drawingml.chart+xml"/>
  <Override PartName="/ppt/notesSlides/notesSlide25.xml" ContentType="application/vnd.openxmlformats-officedocument.presentationml.notesSlide+xml"/>
  <Override PartName="/ppt/charts/chart22.xml" ContentType="application/vnd.openxmlformats-officedocument.drawingml.chart+xml"/>
  <Override PartName="/ppt/notesSlides/notesSlide26.xml" ContentType="application/vnd.openxmlformats-officedocument.presentationml.notesSlide+xml"/>
  <Override PartName="/ppt/charts/chart23.xml" ContentType="application/vnd.openxmlformats-officedocument.drawingml.chart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7">
  <p:sldMasterIdLst>
    <p:sldMasterId id="2147483648" r:id="rId1"/>
  </p:sldMasterIdLst>
  <p:notesMasterIdLst>
    <p:notesMasterId r:id="rId29"/>
  </p:notesMasterIdLst>
  <p:sldIdLst>
    <p:sldId id="256" r:id="rId2"/>
    <p:sldId id="392" r:id="rId3"/>
    <p:sldId id="393" r:id="rId4"/>
    <p:sldId id="394" r:id="rId5"/>
    <p:sldId id="395" r:id="rId6"/>
    <p:sldId id="402" r:id="rId7"/>
    <p:sldId id="415" r:id="rId8"/>
    <p:sldId id="416" r:id="rId9"/>
    <p:sldId id="404" r:id="rId10"/>
    <p:sldId id="406" r:id="rId11"/>
    <p:sldId id="405" r:id="rId12"/>
    <p:sldId id="417" r:id="rId13"/>
    <p:sldId id="418" r:id="rId14"/>
    <p:sldId id="419" r:id="rId15"/>
    <p:sldId id="420" r:id="rId16"/>
    <p:sldId id="421" r:id="rId17"/>
    <p:sldId id="409" r:id="rId18"/>
    <p:sldId id="422" r:id="rId19"/>
    <p:sldId id="423" r:id="rId20"/>
    <p:sldId id="424" r:id="rId21"/>
    <p:sldId id="425" r:id="rId22"/>
    <p:sldId id="410" r:id="rId23"/>
    <p:sldId id="426" r:id="rId24"/>
    <p:sldId id="427" r:id="rId25"/>
    <p:sldId id="428" r:id="rId26"/>
    <p:sldId id="429" r:id="rId27"/>
    <p:sldId id="318" r:id="rId28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2D10FD2B-115F-4F76-B9C4-C91C8FDB9030}">
          <p14:sldIdLst>
            <p14:sldId id="256"/>
            <p14:sldId id="392"/>
            <p14:sldId id="393"/>
            <p14:sldId id="394"/>
            <p14:sldId id="395"/>
            <p14:sldId id="402"/>
            <p14:sldId id="415"/>
            <p14:sldId id="416"/>
            <p14:sldId id="404"/>
            <p14:sldId id="406"/>
            <p14:sldId id="405"/>
            <p14:sldId id="417"/>
            <p14:sldId id="418"/>
            <p14:sldId id="419"/>
            <p14:sldId id="420"/>
            <p14:sldId id="421"/>
            <p14:sldId id="409"/>
            <p14:sldId id="422"/>
            <p14:sldId id="423"/>
            <p14:sldId id="424"/>
            <p14:sldId id="425"/>
            <p14:sldId id="410"/>
            <p14:sldId id="426"/>
            <p14:sldId id="427"/>
            <p14:sldId id="428"/>
            <p14:sldId id="429"/>
            <p14:sldId id="31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C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10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2" d="100"/>
        <a:sy n="82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540" y="22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stes\Desktop\CLR\SETEMBRO%202020_REL%201&#186;%20S%202020\gr&#225;ficos%20do%20relat&#243;rio%20semestral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stes\Desktop\CLR\SETEMBRO%202020_REL%201&#186;%20S%202020\gr&#225;ficos%20do%20relat&#243;rio%20semestral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stes\Desktop\CLR\SETEMBRO%202020_REL%201&#186;%20S%202020\gr&#225;ficos%20do%20relat&#243;rio%20semestra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LSB32BBDC\fs\crl-tamaro\Perfil\Desktop\Semestral%202020\Livro1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LSB32BBDC\fs\crl-tamaro\Perfil\Desktop\Semestral%202020\Livro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 2'!$C$6</c:f>
              <c:strCache>
                <c:ptCount val="1"/>
                <c:pt idx="0">
                  <c:v>Zona EURO (19 países)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'Fig 2'!$B$7:$B$50</c:f>
              <c:strCache>
                <c:ptCount val="44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</c:strCache>
            </c:strRef>
          </c:cat>
          <c:val>
            <c:numRef>
              <c:f>'Fig 2'!$C$7:$C$50</c:f>
              <c:numCache>
                <c:formatCode>#,##0.0</c:formatCode>
                <c:ptCount val="44"/>
                <c:pt idx="0">
                  <c:v>1.7</c:v>
                </c:pt>
                <c:pt idx="1">
                  <c:v>2</c:v>
                </c:pt>
                <c:pt idx="2">
                  <c:v>1.5</c:v>
                </c:pt>
                <c:pt idx="3">
                  <c:v>1.9</c:v>
                </c:pt>
                <c:pt idx="4">
                  <c:v>1.4</c:v>
                </c:pt>
                <c:pt idx="5">
                  <c:v>1.3</c:v>
                </c:pt>
                <c:pt idx="6">
                  <c:v>1.3</c:v>
                </c:pt>
                <c:pt idx="7">
                  <c:v>1.5</c:v>
                </c:pt>
                <c:pt idx="8">
                  <c:v>1.6</c:v>
                </c:pt>
                <c:pt idx="9">
                  <c:v>1.4</c:v>
                </c:pt>
                <c:pt idx="10">
                  <c:v>1.5</c:v>
                </c:pt>
                <c:pt idx="11">
                  <c:v>1.3</c:v>
                </c:pt>
                <c:pt idx="12">
                  <c:v>1.3</c:v>
                </c:pt>
                <c:pt idx="13">
                  <c:v>1.1000000000000001</c:v>
                </c:pt>
                <c:pt idx="14">
                  <c:v>1.4</c:v>
                </c:pt>
                <c:pt idx="15">
                  <c:v>1.2</c:v>
                </c:pt>
                <c:pt idx="16">
                  <c:v>2</c:v>
                </c:pt>
                <c:pt idx="17">
                  <c:v>2</c:v>
                </c:pt>
                <c:pt idx="18">
                  <c:v>2.2000000000000002</c:v>
                </c:pt>
                <c:pt idx="19">
                  <c:v>2.1</c:v>
                </c:pt>
                <c:pt idx="20">
                  <c:v>2.1</c:v>
                </c:pt>
                <c:pt idx="21">
                  <c:v>2.2999999999999998</c:v>
                </c:pt>
                <c:pt idx="22">
                  <c:v>1.9</c:v>
                </c:pt>
                <c:pt idx="23">
                  <c:v>1.5</c:v>
                </c:pt>
                <c:pt idx="24">
                  <c:v>1.4</c:v>
                </c:pt>
                <c:pt idx="25">
                  <c:v>1.5</c:v>
                </c:pt>
                <c:pt idx="26">
                  <c:v>1.4</c:v>
                </c:pt>
                <c:pt idx="27">
                  <c:v>1.7</c:v>
                </c:pt>
                <c:pt idx="28">
                  <c:v>1.2</c:v>
                </c:pt>
                <c:pt idx="29">
                  <c:v>1.3</c:v>
                </c:pt>
                <c:pt idx="30" formatCode="#,##0">
                  <c:v>1</c:v>
                </c:pt>
                <c:pt idx="31" formatCode="#,##0">
                  <c:v>1</c:v>
                </c:pt>
                <c:pt idx="32" formatCode="#,##0.##########">
                  <c:v>0.8</c:v>
                </c:pt>
                <c:pt idx="33" formatCode="#,##0.##########">
                  <c:v>0.7</c:v>
                </c:pt>
                <c:pt idx="34" formatCode="#,##0">
                  <c:v>1</c:v>
                </c:pt>
                <c:pt idx="35" formatCode="#,##0.##########">
                  <c:v>1.3</c:v>
                </c:pt>
                <c:pt idx="36" formatCode="#,##0.##########">
                  <c:v>1.4</c:v>
                </c:pt>
                <c:pt idx="37" formatCode="#,##0.##########">
                  <c:v>1.2</c:v>
                </c:pt>
                <c:pt idx="38" formatCode="#,##0.##########">
                  <c:v>0.7</c:v>
                </c:pt>
                <c:pt idx="39" formatCode="#,##0.##########">
                  <c:v>0.3</c:v>
                </c:pt>
                <c:pt idx="40" formatCode="#,##0.##########">
                  <c:v>0.1</c:v>
                </c:pt>
                <c:pt idx="41" formatCode="#,##0.##########">
                  <c:v>0.3</c:v>
                </c:pt>
                <c:pt idx="42" formatCode="#,##0.##########">
                  <c:v>0.4</c:v>
                </c:pt>
                <c:pt idx="43" formatCode="#,##0.##########">
                  <c:v>-0.2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5EA-4AE5-819C-A70A29B8F5C4}"/>
            </c:ext>
          </c:extLst>
        </c:ser>
        <c:ser>
          <c:idx val="1"/>
          <c:order val="1"/>
          <c:tx>
            <c:strRef>
              <c:f>'Fig 2'!$D$6</c:f>
              <c:strCache>
                <c:ptCount val="1"/>
                <c:pt idx="0">
                  <c:v>Portugal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'Fig 2'!$B$7:$B$50</c:f>
              <c:strCache>
                <c:ptCount val="44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</c:strCache>
            </c:strRef>
          </c:cat>
          <c:val>
            <c:numRef>
              <c:f>'Fig 2'!$D$7:$D$50</c:f>
              <c:numCache>
                <c:formatCode>#,##0.0</c:formatCode>
                <c:ptCount val="44"/>
                <c:pt idx="0">
                  <c:v>1.3</c:v>
                </c:pt>
                <c:pt idx="1">
                  <c:v>1.6</c:v>
                </c:pt>
                <c:pt idx="2">
                  <c:v>1.4</c:v>
                </c:pt>
                <c:pt idx="3">
                  <c:v>2.4</c:v>
                </c:pt>
                <c:pt idx="4">
                  <c:v>1.7</c:v>
                </c:pt>
                <c:pt idx="5">
                  <c:v>1</c:v>
                </c:pt>
                <c:pt idx="6">
                  <c:v>1</c:v>
                </c:pt>
                <c:pt idx="7">
                  <c:v>1.3</c:v>
                </c:pt>
                <c:pt idx="8">
                  <c:v>1.6</c:v>
                </c:pt>
                <c:pt idx="9">
                  <c:v>1.9</c:v>
                </c:pt>
                <c:pt idx="10">
                  <c:v>1.8</c:v>
                </c:pt>
                <c:pt idx="11">
                  <c:v>1.6</c:v>
                </c:pt>
                <c:pt idx="12">
                  <c:v>1.1000000000000001</c:v>
                </c:pt>
                <c:pt idx="13">
                  <c:v>0.7</c:v>
                </c:pt>
                <c:pt idx="14">
                  <c:v>0.8</c:v>
                </c:pt>
                <c:pt idx="15">
                  <c:v>0.3</c:v>
                </c:pt>
                <c:pt idx="16">
                  <c:v>1.4</c:v>
                </c:pt>
                <c:pt idx="17">
                  <c:v>2</c:v>
                </c:pt>
                <c:pt idx="18">
                  <c:v>2.2000000000000002</c:v>
                </c:pt>
                <c:pt idx="19">
                  <c:v>1.3</c:v>
                </c:pt>
                <c:pt idx="20">
                  <c:v>1.8</c:v>
                </c:pt>
                <c:pt idx="21">
                  <c:v>0.8</c:v>
                </c:pt>
                <c:pt idx="22">
                  <c:v>0.9</c:v>
                </c:pt>
                <c:pt idx="23">
                  <c:v>0.6</c:v>
                </c:pt>
                <c:pt idx="24">
                  <c:v>0.6</c:v>
                </c:pt>
                <c:pt idx="25">
                  <c:v>0.9</c:v>
                </c:pt>
                <c:pt idx="26">
                  <c:v>0.8</c:v>
                </c:pt>
                <c:pt idx="27">
                  <c:v>0.9</c:v>
                </c:pt>
                <c:pt idx="28">
                  <c:v>0.3</c:v>
                </c:pt>
                <c:pt idx="29">
                  <c:v>0.7</c:v>
                </c:pt>
                <c:pt idx="30" formatCode="#,##0.##########">
                  <c:v>-0.7</c:v>
                </c:pt>
                <c:pt idx="31" formatCode="#,##0.##########">
                  <c:v>-0.1</c:v>
                </c:pt>
                <c:pt idx="32" formatCode="#,##0.##########">
                  <c:v>-0.3</c:v>
                </c:pt>
                <c:pt idx="33" formatCode="#,##0.##########">
                  <c:v>-0.1</c:v>
                </c:pt>
                <c:pt idx="34" formatCode="#,##0.##########">
                  <c:v>0.2</c:v>
                </c:pt>
                <c:pt idx="35" formatCode="#,##0.##########">
                  <c:v>0.4</c:v>
                </c:pt>
                <c:pt idx="36" formatCode="#,##0.##########">
                  <c:v>0.8</c:v>
                </c:pt>
                <c:pt idx="37" formatCode="#,##0.##########">
                  <c:v>0.5</c:v>
                </c:pt>
                <c:pt idx="38" formatCode="#,##0.##########">
                  <c:v>0.1</c:v>
                </c:pt>
                <c:pt idx="39" formatCode="#,##0.##########">
                  <c:v>-0.1</c:v>
                </c:pt>
                <c:pt idx="40" formatCode="#,##0.##########">
                  <c:v>-0.6</c:v>
                </c:pt>
                <c:pt idx="41" formatCode="#,##0.##########">
                  <c:v>0.2</c:v>
                </c:pt>
                <c:pt idx="42" formatCode="#,##0.##########">
                  <c:v>-0.1</c:v>
                </c:pt>
                <c:pt idx="43" formatCode="#,##0.##########">
                  <c:v>-0.2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5EA-4AE5-819C-A70A29B8F5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746240"/>
        <c:axId val="216760320"/>
      </c:lineChart>
      <c:catAx>
        <c:axId val="21674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16760320"/>
        <c:crosses val="autoZero"/>
        <c:auto val="1"/>
        <c:lblAlgn val="ctr"/>
        <c:lblOffset val="100"/>
        <c:noMultiLvlLbl val="0"/>
      </c:catAx>
      <c:valAx>
        <c:axId val="216760320"/>
        <c:scaling>
          <c:orientation val="minMax"/>
          <c:min val="-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16746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Folha1!$BD$130</c:f>
              <c:strCache>
                <c:ptCount val="1"/>
                <c:pt idx="0">
                  <c:v>1Q 2019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Folha1!$BD$131:$BD$136</c:f>
              <c:numCache>
                <c:formatCode>0.0</c:formatCode>
                <c:ptCount val="6"/>
                <c:pt idx="0">
                  <c:v>6.7</c:v>
                </c:pt>
                <c:pt idx="1">
                  <c:v>6.8</c:v>
                </c:pt>
                <c:pt idx="2">
                  <c:v>4.9000000000000004</c:v>
                </c:pt>
                <c:pt idx="3">
                  <c:v>7.8</c:v>
                </c:pt>
                <c:pt idx="4">
                  <c:v>6.3</c:v>
                </c:pt>
                <c:pt idx="5">
                  <c:v>9.4</c:v>
                </c:pt>
              </c:numCache>
            </c:numRef>
          </c:val>
        </c:ser>
        <c:ser>
          <c:idx val="1"/>
          <c:order val="1"/>
          <c:tx>
            <c:strRef>
              <c:f>Folha1!$BE$130</c:f>
              <c:strCache>
                <c:ptCount val="1"/>
                <c:pt idx="0">
                  <c:v>2Q 2019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Folha1!$BE$131:$BE$136</c:f>
              <c:numCache>
                <c:formatCode>0.0</c:formatCode>
                <c:ptCount val="6"/>
                <c:pt idx="0">
                  <c:v>6.2</c:v>
                </c:pt>
                <c:pt idx="1">
                  <c:v>6.2</c:v>
                </c:pt>
                <c:pt idx="2">
                  <c:v>4.7</c:v>
                </c:pt>
                <c:pt idx="3">
                  <c:v>7.1</c:v>
                </c:pt>
                <c:pt idx="4">
                  <c:v>6.9</c:v>
                </c:pt>
                <c:pt idx="5">
                  <c:v>6.7</c:v>
                </c:pt>
              </c:numCache>
            </c:numRef>
          </c:val>
        </c:ser>
        <c:ser>
          <c:idx val="2"/>
          <c:order val="2"/>
          <c:tx>
            <c:strRef>
              <c:f>Folha1!$BF$130</c:f>
              <c:strCache>
                <c:ptCount val="1"/>
                <c:pt idx="0">
                  <c:v>3Q 2019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Folha1!$BF$131:$BF$136</c:f>
              <c:numCache>
                <c:formatCode>0.0</c:formatCode>
                <c:ptCount val="6"/>
                <c:pt idx="0">
                  <c:v>6.1</c:v>
                </c:pt>
                <c:pt idx="1">
                  <c:v>6.6</c:v>
                </c:pt>
                <c:pt idx="2">
                  <c:v>4.8</c:v>
                </c:pt>
                <c:pt idx="3">
                  <c:v>6.4</c:v>
                </c:pt>
                <c:pt idx="4">
                  <c:v>7</c:v>
                </c:pt>
                <c:pt idx="5">
                  <c:v>5.3</c:v>
                </c:pt>
              </c:numCache>
            </c:numRef>
          </c:val>
        </c:ser>
        <c:ser>
          <c:idx val="3"/>
          <c:order val="3"/>
          <c:tx>
            <c:strRef>
              <c:f>Folha1!$BG$130</c:f>
              <c:strCache>
                <c:ptCount val="1"/>
                <c:pt idx="0">
                  <c:v>4Q 2019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Folha1!$BG$131:$BG$136</c:f>
              <c:numCache>
                <c:formatCode>0.0</c:formatCode>
                <c:ptCount val="6"/>
                <c:pt idx="0">
                  <c:v>6.7</c:v>
                </c:pt>
                <c:pt idx="1">
                  <c:v>7.1</c:v>
                </c:pt>
                <c:pt idx="2">
                  <c:v>5.2</c:v>
                </c:pt>
                <c:pt idx="3">
                  <c:v>7.1</c:v>
                </c:pt>
                <c:pt idx="4">
                  <c:v>7.3</c:v>
                </c:pt>
                <c:pt idx="5">
                  <c:v>6.8</c:v>
                </c:pt>
              </c:numCache>
            </c:numRef>
          </c:val>
        </c:ser>
        <c:ser>
          <c:idx val="4"/>
          <c:order val="4"/>
          <c:tx>
            <c:strRef>
              <c:f>Folha1!$BH$130</c:f>
              <c:strCache>
                <c:ptCount val="1"/>
                <c:pt idx="0">
                  <c:v>1Q 2020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Folha1!$BH$131:$BH$136</c:f>
              <c:numCache>
                <c:formatCode>0.0</c:formatCode>
                <c:ptCount val="6"/>
                <c:pt idx="0">
                  <c:v>6.7</c:v>
                </c:pt>
                <c:pt idx="1">
                  <c:v>6.8</c:v>
                </c:pt>
                <c:pt idx="2">
                  <c:v>6</c:v>
                </c:pt>
                <c:pt idx="3">
                  <c:v>7</c:v>
                </c:pt>
                <c:pt idx="4">
                  <c:v>6.4</c:v>
                </c:pt>
                <c:pt idx="5">
                  <c:v>7.5</c:v>
                </c:pt>
              </c:numCache>
            </c:numRef>
          </c:val>
        </c:ser>
        <c:ser>
          <c:idx val="5"/>
          <c:order val="5"/>
          <c:tx>
            <c:strRef>
              <c:f>Folha1!$BI$130</c:f>
              <c:strCache>
                <c:ptCount val="1"/>
                <c:pt idx="0">
                  <c:v>2Q 2020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bg1"/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Folha1!$BI$131:$BI$136</c:f>
              <c:numCache>
                <c:formatCode>0.0</c:formatCode>
                <c:ptCount val="6"/>
                <c:pt idx="0">
                  <c:v>5.5</c:v>
                </c:pt>
                <c:pt idx="1">
                  <c:v>5.6</c:v>
                </c:pt>
                <c:pt idx="2">
                  <c:v>4.7</c:v>
                </c:pt>
                <c:pt idx="3">
                  <c:v>6.5</c:v>
                </c:pt>
                <c:pt idx="4">
                  <c:v>3.3</c:v>
                </c:pt>
                <c:pt idx="5">
                  <c:v>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6673664"/>
        <c:axId val="216683648"/>
      </c:barChart>
      <c:catAx>
        <c:axId val="216673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6683648"/>
        <c:crosses val="autoZero"/>
        <c:auto val="1"/>
        <c:lblAlgn val="ctr"/>
        <c:lblOffset val="100"/>
        <c:noMultiLvlLbl val="0"/>
      </c:catAx>
      <c:valAx>
        <c:axId val="21668364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66736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93663753780181"/>
          <c:y val="7.5954440676130219E-2"/>
          <c:w val="0.86392154469063465"/>
          <c:h val="0.78139575374860326"/>
        </c:manualLayout>
      </c:layout>
      <c:lineChart>
        <c:grouping val="standard"/>
        <c:varyColors val="0"/>
        <c:ser>
          <c:idx val="1"/>
          <c:order val="0"/>
          <c:tx>
            <c:strRef>
              <c:f>Folha1!$BF$167:$BG$167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1">
                  <a:lumMod val="50000"/>
                </a:schemeClr>
              </a:solidFill>
              <a:ln>
                <a:solidFill>
                  <a:srgbClr val="00B050"/>
                </a:solidFill>
              </a:ln>
            </c:spPr>
          </c:marker>
          <c:cat>
            <c:strRef>
              <c:f>Folha1!$BH$164:$BM$164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Folha1!$BH$167:$BM$167</c:f>
              <c:numCache>
                <c:formatCode>0.0</c:formatCode>
                <c:ptCount val="6"/>
                <c:pt idx="0">
                  <c:v>333.6</c:v>
                </c:pt>
                <c:pt idx="1">
                  <c:v>308.60000000000002</c:v>
                </c:pt>
                <c:pt idx="2">
                  <c:v>304.60000000000002</c:v>
                </c:pt>
                <c:pt idx="3">
                  <c:v>333.6</c:v>
                </c:pt>
                <c:pt idx="4">
                  <c:v>331.7</c:v>
                </c:pt>
                <c:pt idx="5">
                  <c:v>264.10000000000002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Folha1!$BF$168:$BG$168</c:f>
              <c:strCache>
                <c:ptCount val="1"/>
                <c:pt idx="0">
                  <c:v>Less than 12 months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pPr>
              <a:solidFill>
                <a:schemeClr val="accent3">
                  <a:lumMod val="60000"/>
                  <a:lumOff val="40000"/>
                </a:schemeClr>
              </a:solidFill>
            </c:spPr>
          </c:marker>
          <c:cat>
            <c:strRef>
              <c:f>Folha1!$BH$164:$BM$164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Folha1!$BH$168:$BM$168</c:f>
              <c:numCache>
                <c:formatCode>0.0</c:formatCode>
                <c:ptCount val="6"/>
                <c:pt idx="0">
                  <c:v>180.1</c:v>
                </c:pt>
                <c:pt idx="1">
                  <c:v>146.33400280999996</c:v>
                </c:pt>
                <c:pt idx="2">
                  <c:v>145.5</c:v>
                </c:pt>
                <c:pt idx="3">
                  <c:v>176.9</c:v>
                </c:pt>
                <c:pt idx="4">
                  <c:v>187.5</c:v>
                </c:pt>
                <c:pt idx="5">
                  <c:v>168.2</c:v>
                </c:pt>
              </c:numCache>
            </c:numRef>
          </c:val>
          <c:smooth val="1"/>
        </c:ser>
        <c:ser>
          <c:idx val="3"/>
          <c:order val="2"/>
          <c:tx>
            <c:strRef>
              <c:f>Folha1!$BF$169:$BG$169</c:f>
              <c:strCache>
                <c:ptCount val="1"/>
                <c:pt idx="0">
                  <c:v>12 or more months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cat>
            <c:strRef>
              <c:f>Folha1!$BH$164:$BM$164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Folha1!$BH$169:$BM$169</c:f>
              <c:numCache>
                <c:formatCode>0.0</c:formatCode>
                <c:ptCount val="6"/>
                <c:pt idx="0">
                  <c:v>153.5</c:v>
                </c:pt>
                <c:pt idx="1">
                  <c:v>162.26941069000003</c:v>
                </c:pt>
                <c:pt idx="2">
                  <c:v>159.1</c:v>
                </c:pt>
                <c:pt idx="3">
                  <c:v>156.80000000000001</c:v>
                </c:pt>
                <c:pt idx="4">
                  <c:v>144.19999999999999</c:v>
                </c:pt>
                <c:pt idx="5">
                  <c:v>95.9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864064"/>
        <c:axId val="217870336"/>
      </c:lineChart>
      <c:catAx>
        <c:axId val="217864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870336"/>
        <c:crosses val="autoZero"/>
        <c:auto val="1"/>
        <c:lblAlgn val="ctr"/>
        <c:lblOffset val="100"/>
        <c:noMultiLvlLbl val="0"/>
      </c:catAx>
      <c:valAx>
        <c:axId val="217870336"/>
        <c:scaling>
          <c:orientation val="minMax"/>
          <c:min val="4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864064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Folha1!$BP$80</c:f>
              <c:strCache>
                <c:ptCount val="1"/>
                <c:pt idx="0">
                  <c:v>June 2019</c:v>
                </c:pt>
              </c:strCache>
            </c:strRef>
          </c:tx>
          <c:invertIfNegative val="0"/>
          <c:cat>
            <c:strRef>
              <c:f>Folha1!$BO$81:$BO$83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Folha1!$BP$81:$BP$83</c:f>
              <c:numCache>
                <c:formatCode>#,##0</c:formatCode>
                <c:ptCount val="3"/>
                <c:pt idx="0">
                  <c:v>275950</c:v>
                </c:pt>
                <c:pt idx="1">
                  <c:v>118332</c:v>
                </c:pt>
                <c:pt idx="2">
                  <c:v>157618</c:v>
                </c:pt>
              </c:numCache>
            </c:numRef>
          </c:val>
        </c:ser>
        <c:ser>
          <c:idx val="1"/>
          <c:order val="1"/>
          <c:tx>
            <c:strRef>
              <c:f>Folha1!$BQ$80</c:f>
              <c:strCache>
                <c:ptCount val="1"/>
                <c:pt idx="0">
                  <c:v>Dec. 2019</c:v>
                </c:pt>
              </c:strCache>
            </c:strRef>
          </c:tx>
          <c:invertIfNegative val="0"/>
          <c:cat>
            <c:strRef>
              <c:f>Folha1!$BO$81:$BO$83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Folha1!$BQ$81:$BQ$83</c:f>
              <c:numCache>
                <c:formatCode>#,##0</c:formatCode>
                <c:ptCount val="3"/>
                <c:pt idx="0">
                  <c:v>288176</c:v>
                </c:pt>
                <c:pt idx="1">
                  <c:v>126543</c:v>
                </c:pt>
                <c:pt idx="2">
                  <c:v>161633</c:v>
                </c:pt>
              </c:numCache>
            </c:numRef>
          </c:val>
        </c:ser>
        <c:ser>
          <c:idx val="2"/>
          <c:order val="2"/>
          <c:tx>
            <c:strRef>
              <c:f>Folha1!$BR$80</c:f>
              <c:strCache>
                <c:ptCount val="1"/>
                <c:pt idx="0">
                  <c:v>June 2020</c:v>
                </c:pt>
              </c:strCache>
            </c:strRef>
          </c:tx>
          <c:invertIfNegative val="0"/>
          <c:cat>
            <c:strRef>
              <c:f>Folha1!$BO$81:$BO$83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Folha1!$BR$81:$BR$83</c:f>
              <c:numCache>
                <c:formatCode>#,##0</c:formatCode>
                <c:ptCount val="3"/>
                <c:pt idx="0">
                  <c:v>381629</c:v>
                </c:pt>
                <c:pt idx="1">
                  <c:v>168011</c:v>
                </c:pt>
                <c:pt idx="2">
                  <c:v>213618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7527808"/>
        <c:axId val="217529344"/>
      </c:barChart>
      <c:catAx>
        <c:axId val="217527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7529344"/>
        <c:crosses val="autoZero"/>
        <c:auto val="1"/>
        <c:lblAlgn val="ctr"/>
        <c:lblOffset val="100"/>
        <c:noMultiLvlLbl val="0"/>
      </c:catAx>
      <c:valAx>
        <c:axId val="21752934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75278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lineChart>
        <c:grouping val="standard"/>
        <c:varyColors val="0"/>
        <c:ser>
          <c:idx val="0"/>
          <c:order val="0"/>
          <c:tx>
            <c:strRef>
              <c:f>Folha1!$BO$87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cat>
            <c:strRef>
              <c:f>Folha1!$BP$86:$BU$86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Folha1!$BP$87:$BU$87</c:f>
              <c:numCache>
                <c:formatCode>#,##0</c:formatCode>
                <c:ptCount val="6"/>
                <c:pt idx="0">
                  <c:v>48697</c:v>
                </c:pt>
                <c:pt idx="1">
                  <c:v>37233</c:v>
                </c:pt>
                <c:pt idx="2">
                  <c:v>51432</c:v>
                </c:pt>
                <c:pt idx="3">
                  <c:v>63643</c:v>
                </c:pt>
                <c:pt idx="4">
                  <c:v>44718</c:v>
                </c:pt>
                <c:pt idx="5">
                  <c:v>40813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Folha1!$BO$88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Folha1!$BP$86:$BU$86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Folha1!$BP$88:$BU$88</c:f>
              <c:numCache>
                <c:formatCode>#,##0</c:formatCode>
                <c:ptCount val="6"/>
                <c:pt idx="0">
                  <c:v>21633</c:v>
                </c:pt>
                <c:pt idx="1">
                  <c:v>16674</c:v>
                </c:pt>
                <c:pt idx="2">
                  <c:v>25765</c:v>
                </c:pt>
                <c:pt idx="3">
                  <c:v>31645</c:v>
                </c:pt>
                <c:pt idx="4">
                  <c:v>21171</c:v>
                </c:pt>
                <c:pt idx="5">
                  <c:v>17306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Folha1!$BO$89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Folha1!$BP$86:$BU$86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Folha1!$BP$89:$BU$89</c:f>
              <c:numCache>
                <c:formatCode>#,##0</c:formatCode>
                <c:ptCount val="6"/>
                <c:pt idx="0">
                  <c:v>27064</c:v>
                </c:pt>
                <c:pt idx="1">
                  <c:v>20559</c:v>
                </c:pt>
                <c:pt idx="2">
                  <c:v>25667</c:v>
                </c:pt>
                <c:pt idx="3">
                  <c:v>31998</c:v>
                </c:pt>
                <c:pt idx="4">
                  <c:v>23547</c:v>
                </c:pt>
                <c:pt idx="5">
                  <c:v>23507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596288"/>
        <c:axId val="217597824"/>
      </c:lineChart>
      <c:catAx>
        <c:axId val="21759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7597824"/>
        <c:crosses val="autoZero"/>
        <c:auto val="1"/>
        <c:lblAlgn val="ctr"/>
        <c:lblOffset val="100"/>
        <c:noMultiLvlLbl val="0"/>
      </c:catAx>
      <c:valAx>
        <c:axId val="2175978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759628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50315392407014"/>
          <c:y val="5.8685180404585223E-2"/>
          <c:w val="0.80500458487410298"/>
          <c:h val="0.81085118887418084"/>
        </c:manualLayout>
      </c:layout>
      <c:lineChart>
        <c:grouping val="standard"/>
        <c:varyColors val="0"/>
        <c:ser>
          <c:idx val="2"/>
          <c:order val="0"/>
          <c:tx>
            <c:strRef>
              <c:f>Folha1!$AA$129</c:f>
              <c:strCache>
                <c:ptCount val="1"/>
                <c:pt idx="0">
                  <c:v>Number of workers covered</c:v>
                </c:pt>
              </c:strCache>
            </c:strRef>
          </c:tx>
          <c:spPr>
            <a:ln>
              <a:solidFill>
                <a:schemeClr val="accent2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Folha1!$AC$125:$AF$125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Folha1!$AC$129:$AF$129</c:f>
              <c:numCache>
                <c:formatCode>#,##0</c:formatCode>
                <c:ptCount val="4"/>
                <c:pt idx="0">
                  <c:v>72507</c:v>
                </c:pt>
                <c:pt idx="1">
                  <c:v>1211880</c:v>
                </c:pt>
                <c:pt idx="2">
                  <c:v>1332114</c:v>
                </c:pt>
                <c:pt idx="3">
                  <c:v>1359622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629824"/>
        <c:axId val="217631360"/>
      </c:lineChart>
      <c:catAx>
        <c:axId val="217629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631360"/>
        <c:crosses val="autoZero"/>
        <c:auto val="1"/>
        <c:lblAlgn val="ctr"/>
        <c:lblOffset val="100"/>
        <c:noMultiLvlLbl val="0"/>
      </c:catAx>
      <c:valAx>
        <c:axId val="217631360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629824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05015658786444"/>
          <c:y val="5.3990591757265435E-2"/>
          <c:w val="0.83395938452669116"/>
          <c:h val="0.81342202403931663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Folha1!$AA$128</c:f>
              <c:strCache>
                <c:ptCount val="1"/>
                <c:pt idx="0">
                  <c:v>NUMBER OF EMPLOYERS WHO APPLIED FOR THE SIMPLIFIED LAY-OFF                                </c:v>
                </c:pt>
              </c:strCache>
            </c:strRef>
          </c:tx>
          <c:spPr>
            <a:pattFill prst="dkHorz">
              <a:fgClr>
                <a:schemeClr val="accent2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accent2">
                  <a:lumMod val="50000"/>
                </a:schemeClr>
              </a:solidFill>
            </a:ln>
          </c:spPr>
          <c:invertIfNegative val="0"/>
          <c:cat>
            <c:strRef>
              <c:f>Folha1!$AC$125:$AF$125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Folha1!$AC$128:$AF$128</c:f>
              <c:numCache>
                <c:formatCode>#,##0</c:formatCode>
                <c:ptCount val="4"/>
                <c:pt idx="0">
                  <c:v>3361</c:v>
                </c:pt>
                <c:pt idx="1">
                  <c:v>99140</c:v>
                </c:pt>
                <c:pt idx="2">
                  <c:v>111536</c:v>
                </c:pt>
                <c:pt idx="3">
                  <c:v>114304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179072"/>
        <c:axId val="218180608"/>
      </c:barChart>
      <c:catAx>
        <c:axId val="21817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8180608"/>
        <c:crosses val="autoZero"/>
        <c:auto val="1"/>
        <c:lblAlgn val="ctr"/>
        <c:lblOffset val="100"/>
        <c:noMultiLvlLbl val="0"/>
      </c:catAx>
      <c:valAx>
        <c:axId val="218180608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8179072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47380936357314"/>
          <c:y val="1.6748235811840886E-2"/>
          <c:w val="0.88173519976669579"/>
          <c:h val="0.56582687643086527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Folha1!$Y$154</c:f>
              <c:strCache>
                <c:ptCount val="1"/>
                <c:pt idx="0">
                  <c:v>1st Semester 2020 - Situation at the end of June</c:v>
                </c:pt>
              </c:strCache>
            </c:strRef>
          </c:tx>
          <c:spPr>
            <a:pattFill prst="dkHorz">
              <a:fgClr>
                <a:schemeClr val="accent2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accent2">
                  <a:lumMod val="50000"/>
                </a:schemeClr>
              </a:solidFill>
            </a:ln>
          </c:spPr>
          <c:invertIfNegative val="0"/>
          <c:cat>
            <c:strRef>
              <c:f>Folha1!$Y$157:$Y$170</c:f>
              <c:strCache>
                <c:ptCount val="14"/>
                <c:pt idx="0">
                  <c:v>Natural persons with dependants</c:v>
                </c:pt>
                <c:pt idx="1">
                  <c:v>Manufacturing</c:v>
                </c:pt>
                <c:pt idx="2">
                  <c:v>Construction</c:v>
                </c:pt>
                <c:pt idx="3">
                  <c:v>Wholesale and retail trade; repair of motor vehicles and motorcycles</c:v>
                </c:pt>
                <c:pt idx="4">
                  <c:v>Transportation and storage</c:v>
                </c:pt>
                <c:pt idx="5">
                  <c:v>Accommodation and food service activities</c:v>
                </c:pt>
                <c:pt idx="6">
                  <c:v>Information and communication</c:v>
                </c:pt>
                <c:pt idx="7">
                  <c:v>Real estate activities</c:v>
                </c:pt>
                <c:pt idx="8">
                  <c:v>Professional, scientific and technical activities</c:v>
                </c:pt>
                <c:pt idx="9">
                  <c:v>Administrative and support service activities</c:v>
                </c:pt>
                <c:pt idx="10">
                  <c:v>Education</c:v>
                </c:pt>
                <c:pt idx="11">
                  <c:v>Human health and social work activities</c:v>
                </c:pt>
                <c:pt idx="12">
                  <c:v>Arts, entertainment and recreation</c:v>
                </c:pt>
                <c:pt idx="13">
                  <c:v>Other service activities</c:v>
                </c:pt>
              </c:strCache>
            </c:strRef>
          </c:cat>
          <c:val>
            <c:numRef>
              <c:f>Folha1!$AD$157:$AD$170</c:f>
              <c:numCache>
                <c:formatCode>#,##0</c:formatCode>
                <c:ptCount val="14"/>
                <c:pt idx="0">
                  <c:v>10379</c:v>
                </c:pt>
                <c:pt idx="1">
                  <c:v>306706</c:v>
                </c:pt>
                <c:pt idx="2">
                  <c:v>54220</c:v>
                </c:pt>
                <c:pt idx="3">
                  <c:v>245495</c:v>
                </c:pt>
                <c:pt idx="4">
                  <c:v>68342</c:v>
                </c:pt>
                <c:pt idx="5">
                  <c:v>234980</c:v>
                </c:pt>
                <c:pt idx="6">
                  <c:v>24451</c:v>
                </c:pt>
                <c:pt idx="7">
                  <c:v>16981</c:v>
                </c:pt>
                <c:pt idx="8">
                  <c:v>50813</c:v>
                </c:pt>
                <c:pt idx="9">
                  <c:v>150116</c:v>
                </c:pt>
                <c:pt idx="10">
                  <c:v>35128</c:v>
                </c:pt>
                <c:pt idx="11">
                  <c:v>96005</c:v>
                </c:pt>
                <c:pt idx="12">
                  <c:v>25535</c:v>
                </c:pt>
                <c:pt idx="13">
                  <c:v>34273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208896"/>
        <c:axId val="218235264"/>
      </c:barChart>
      <c:catAx>
        <c:axId val="218208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10000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8235264"/>
        <c:crosses val="autoZero"/>
        <c:auto val="1"/>
        <c:lblAlgn val="ctr"/>
        <c:lblOffset val="100"/>
        <c:noMultiLvlLbl val="0"/>
      </c:catAx>
      <c:valAx>
        <c:axId val="218235264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8208896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>
        <c:manualLayout>
          <c:xMode val="edge"/>
          <c:yMode val="edge"/>
          <c:x val="0.81909471251990928"/>
          <c:y val="0.78386743573221007"/>
          <c:w val="0.16522937837898469"/>
          <c:h val="0.18153509254456965"/>
        </c:manualLayout>
      </c:layout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977897908487267E-2"/>
          <c:y val="0.10307053444755304"/>
          <c:w val="0.94002210209151271"/>
          <c:h val="0.89692946555244701"/>
        </c:manualLayout>
      </c:layout>
      <c:pie3DChart>
        <c:varyColors val="1"/>
        <c:ser>
          <c:idx val="2"/>
          <c:order val="0"/>
          <c:explosion val="24"/>
          <c:dPt>
            <c:idx val="0"/>
            <c:bubble3D val="0"/>
            <c:explosion val="0"/>
          </c:dPt>
          <c:dPt>
            <c:idx val="1"/>
            <c:bubble3D val="0"/>
            <c:explosion val="0"/>
            <c:spPr>
              <a:pattFill prst="wdUpDiag">
                <a:fgClr>
                  <a:schemeClr val="tx2">
                    <a:lumMod val="75000"/>
                  </a:schemeClr>
                </a:fgClr>
                <a:bgClr>
                  <a:schemeClr val="bg1"/>
                </a:bgClr>
              </a:pattFill>
            </c:spPr>
          </c:dPt>
          <c:dPt>
            <c:idx val="2"/>
            <c:bubble3D val="0"/>
            <c:explosion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5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5.0921733434248204E-2"/>
                  <c:y val="4.741612801359661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8960532547259586E-2"/>
                  <c:y val="-2.881119434632082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7388517834933369E-2"/>
                  <c:y val="-6.262850239009978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3.5706920599338193E-2"/>
                  <c:y val="7.890710818994432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3.4450184611385049E-2"/>
                  <c:y val="2.70061822879156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.14219551814033363"/>
                  <c:y val="7.853400982973716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Folha1!$S$184:$S$190</c:f>
              <c:strCache>
                <c:ptCount val="7"/>
                <c:pt idx="0">
                  <c:v>Norte</c:v>
                </c:pt>
                <c:pt idx="1">
                  <c:v>Centro </c:v>
                </c:pt>
                <c:pt idx="2">
                  <c:v>Lisboa e Vale do Tejo</c:v>
                </c:pt>
                <c:pt idx="3">
                  <c:v>Alentejo</c:v>
                </c:pt>
                <c:pt idx="4">
                  <c:v>Algarve</c:v>
                </c:pt>
                <c:pt idx="5">
                  <c:v>Região Autónoma dos Açores</c:v>
                </c:pt>
                <c:pt idx="6">
                  <c:v>Região Autónoma da Madeira</c:v>
                </c:pt>
              </c:strCache>
            </c:strRef>
          </c:cat>
          <c:val>
            <c:numRef>
              <c:f>Folha1!$U$184:$U$190</c:f>
              <c:numCache>
                <c:formatCode>#,##0</c:formatCode>
                <c:ptCount val="7"/>
                <c:pt idx="0">
                  <c:v>38563</c:v>
                </c:pt>
                <c:pt idx="1">
                  <c:v>22801</c:v>
                </c:pt>
                <c:pt idx="2">
                  <c:v>37706</c:v>
                </c:pt>
                <c:pt idx="3">
                  <c:v>3124</c:v>
                </c:pt>
                <c:pt idx="4">
                  <c:v>7179</c:v>
                </c:pt>
                <c:pt idx="5">
                  <c:v>2085</c:v>
                </c:pt>
                <c:pt idx="6">
                  <c:v>3256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799718410604435E-2"/>
          <c:y val="0.12512977327914687"/>
          <c:w val="0.87207907591595779"/>
          <c:h val="0.87304745699848474"/>
        </c:manualLayout>
      </c:layout>
      <c:pie3DChart>
        <c:varyColors val="1"/>
        <c:ser>
          <c:idx val="2"/>
          <c:order val="0"/>
          <c:explosion val="24"/>
          <c:dPt>
            <c:idx val="0"/>
            <c:bubble3D val="0"/>
            <c:explosion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explosion val="21"/>
            <c:spPr>
              <a:pattFill prst="wdUpDiag">
                <a:fgClr>
                  <a:schemeClr val="tx2">
                    <a:lumMod val="75000"/>
                  </a:schemeClr>
                </a:fgClr>
                <a:bgClr>
                  <a:schemeClr val="bg1"/>
                </a:bgClr>
              </a:pattFill>
            </c:spPr>
          </c:dPt>
          <c:dPt>
            <c:idx val="2"/>
            <c:bubble3D val="0"/>
            <c:explosion val="19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4"/>
            <c:bubble3D val="0"/>
            <c:explosion val="28"/>
            <c:spPr>
              <a:solidFill>
                <a:schemeClr val="tx2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5.0921733434248204E-2"/>
                  <c:y val="4.741612801359661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6753805774278218E-2"/>
                  <c:y val="4.659582076662011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0024566929133859"/>
                  <c:y val="-2.492507202666504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3309036370453694E-2"/>
                  <c:y val="-6.68990412188193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20443524559430071"/>
                  <c:y val="4.502749495644663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.14219551814033363"/>
                  <c:y val="7.853400982973716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Folha1!$S$194:$S$198</c:f>
              <c:strCache>
                <c:ptCount val="5"/>
                <c:pt idx="0">
                  <c:v>Up to 10 workers</c:v>
                </c:pt>
                <c:pt idx="1">
                  <c:v>11 to 25 workers</c:v>
                </c:pt>
                <c:pt idx="2">
                  <c:v>26 to 49 workers</c:v>
                </c:pt>
                <c:pt idx="3">
                  <c:v>50 to 249 workers</c:v>
                </c:pt>
                <c:pt idx="4">
                  <c:v>≥ 250 workers</c:v>
                </c:pt>
              </c:strCache>
            </c:strRef>
          </c:cat>
          <c:val>
            <c:numRef>
              <c:f>Folha1!$U$194:$U$198</c:f>
              <c:numCache>
                <c:formatCode>#,##0</c:formatCode>
                <c:ptCount val="5"/>
                <c:pt idx="0">
                  <c:v>93363</c:v>
                </c:pt>
                <c:pt idx="1">
                  <c:v>13243</c:v>
                </c:pt>
                <c:pt idx="2">
                  <c:v>4274</c:v>
                </c:pt>
                <c:pt idx="3">
                  <c:v>3337</c:v>
                </c:pt>
                <c:pt idx="4">
                  <c:v>543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512938480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Folha1!$BQ$166:$BQ$167</c:f>
              <c:strCache>
                <c:ptCount val="1"/>
                <c:pt idx="0">
                  <c:v>October 2017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Folha1!$BQ$168:$BQ$170</c:f>
              <c:numCache>
                <c:formatCode>0.00</c:formatCode>
                <c:ptCount val="3"/>
                <c:pt idx="0">
                  <c:v>1150.6944127412689</c:v>
                </c:pt>
                <c:pt idx="1">
                  <c:v>1266.4162092124643</c:v>
                </c:pt>
                <c:pt idx="2">
                  <c:v>1011.2254187176009</c:v>
                </c:pt>
              </c:numCache>
            </c:numRef>
          </c:val>
        </c:ser>
        <c:ser>
          <c:idx val="1"/>
          <c:order val="1"/>
          <c:tx>
            <c:strRef>
              <c:f>Folha1!$BR$166:$BR$167</c:f>
              <c:strCache>
                <c:ptCount val="1"/>
                <c:pt idx="0">
                  <c:v>April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Folha1!$BR$168:$BR$170</c:f>
              <c:numCache>
                <c:formatCode>0.00</c:formatCode>
                <c:ptCount val="3"/>
                <c:pt idx="0">
                  <c:v>1166.8600906719123</c:v>
                </c:pt>
                <c:pt idx="1">
                  <c:v>1279.000266824344</c:v>
                </c:pt>
                <c:pt idx="2">
                  <c:v>1034.895289507183</c:v>
                </c:pt>
              </c:numCache>
            </c:numRef>
          </c:val>
        </c:ser>
        <c:ser>
          <c:idx val="2"/>
          <c:order val="2"/>
          <c:tx>
            <c:strRef>
              <c:f>Folha1!$BS$166:$BS$167</c:f>
              <c:strCache>
                <c:ptCount val="1"/>
                <c:pt idx="0">
                  <c:v>October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Folha1!$BS$168:$BS$170</c:f>
              <c:numCache>
                <c:formatCode>0.00</c:formatCode>
                <c:ptCount val="3"/>
                <c:pt idx="0">
                  <c:v>1170.6348711457154</c:v>
                </c:pt>
                <c:pt idx="1">
                  <c:v>1285.4146434180645</c:v>
                </c:pt>
                <c:pt idx="2">
                  <c:v>1037.5724985932191</c:v>
                </c:pt>
              </c:numCache>
            </c:numRef>
          </c:val>
        </c:ser>
        <c:ser>
          <c:idx val="3"/>
          <c:order val="3"/>
          <c:tx>
            <c:strRef>
              <c:f>Folha1!$BT$166:$BT$167</c:f>
              <c:strCache>
                <c:ptCount val="1"/>
                <c:pt idx="0">
                  <c:v>April 2019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Folha1!$BT$168:$BT$170</c:f>
              <c:numCache>
                <c:formatCode>0.00</c:formatCode>
                <c:ptCount val="3"/>
                <c:pt idx="0">
                  <c:v>1188.06</c:v>
                </c:pt>
                <c:pt idx="1">
                  <c:v>1300.95</c:v>
                </c:pt>
                <c:pt idx="2">
                  <c:v>1055.43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031616"/>
        <c:axId val="218033152"/>
      </c:barChart>
      <c:catAx>
        <c:axId val="218031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8033152"/>
        <c:crosses val="autoZero"/>
        <c:auto val="1"/>
        <c:lblAlgn val="ctr"/>
        <c:lblOffset val="100"/>
        <c:noMultiLvlLbl val="0"/>
      </c:catAx>
      <c:valAx>
        <c:axId val="21803315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80316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 2'!$P$5</c:f>
              <c:strCache>
                <c:ptCount val="1"/>
                <c:pt idx="0">
                  <c:v>Bens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'Fig 2'!$O$6:$O$49</c:f>
              <c:strCache>
                <c:ptCount val="44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</c:strCache>
            </c:strRef>
          </c:cat>
          <c:val>
            <c:numRef>
              <c:f>'Fig 2'!$P$6:$P$49</c:f>
              <c:numCache>
                <c:formatCode>#,##0.0</c:formatCode>
                <c:ptCount val="44"/>
                <c:pt idx="0">
                  <c:v>1.4</c:v>
                </c:pt>
                <c:pt idx="1">
                  <c:v>1.7</c:v>
                </c:pt>
                <c:pt idx="2">
                  <c:v>1.5</c:v>
                </c:pt>
                <c:pt idx="3">
                  <c:v>1.1000000000000001</c:v>
                </c:pt>
                <c:pt idx="4">
                  <c:v>1</c:v>
                </c:pt>
                <c:pt idx="5">
                  <c:v>-0.1</c:v>
                </c:pt>
                <c:pt idx="6">
                  <c:v>0</c:v>
                </c:pt>
                <c:pt idx="7">
                  <c:v>0.3</c:v>
                </c:pt>
                <c:pt idx="8">
                  <c:v>0.6</c:v>
                </c:pt>
                <c:pt idx="9">
                  <c:v>0.6</c:v>
                </c:pt>
                <c:pt idx="10">
                  <c:v>1.3</c:v>
                </c:pt>
                <c:pt idx="11">
                  <c:v>1</c:v>
                </c:pt>
                <c:pt idx="12">
                  <c:v>0.3</c:v>
                </c:pt>
                <c:pt idx="13">
                  <c:v>0</c:v>
                </c:pt>
                <c:pt idx="14">
                  <c:v>-0.3</c:v>
                </c:pt>
                <c:pt idx="15">
                  <c:v>0.3</c:v>
                </c:pt>
                <c:pt idx="16">
                  <c:v>0.6</c:v>
                </c:pt>
                <c:pt idx="17">
                  <c:v>1.2</c:v>
                </c:pt>
                <c:pt idx="18">
                  <c:v>1.1000000000000001</c:v>
                </c:pt>
                <c:pt idx="19">
                  <c:v>1</c:v>
                </c:pt>
                <c:pt idx="20">
                  <c:v>0.8</c:v>
                </c:pt>
                <c:pt idx="21">
                  <c:v>0.7</c:v>
                </c:pt>
                <c:pt idx="22">
                  <c:v>0.4</c:v>
                </c:pt>
                <c:pt idx="23">
                  <c:v>0</c:v>
                </c:pt>
                <c:pt idx="24">
                  <c:v>-0.4</c:v>
                </c:pt>
                <c:pt idx="25">
                  <c:v>0.4</c:v>
                </c:pt>
                <c:pt idx="26">
                  <c:v>0.7</c:v>
                </c:pt>
                <c:pt idx="27">
                  <c:v>0.1</c:v>
                </c:pt>
                <c:pt idx="28">
                  <c:v>0</c:v>
                </c:pt>
                <c:pt idx="29">
                  <c:v>-0.4</c:v>
                </c:pt>
                <c:pt idx="30" formatCode="#,##0.##########">
                  <c:v>-0.8</c:v>
                </c:pt>
                <c:pt idx="31" formatCode="#,##0.##########">
                  <c:v>-0.8</c:v>
                </c:pt>
                <c:pt idx="32" formatCode="#,##0.##########">
                  <c:v>-0.7</c:v>
                </c:pt>
                <c:pt idx="33" formatCode="#,##0.##########">
                  <c:v>-0.7</c:v>
                </c:pt>
                <c:pt idx="34" formatCode="#,##0.##########">
                  <c:v>-0.6</c:v>
                </c:pt>
                <c:pt idx="35" formatCode="#,##0.##########">
                  <c:v>-0.3</c:v>
                </c:pt>
                <c:pt idx="36" formatCode="#,##0.##########">
                  <c:v>0.4</c:v>
                </c:pt>
                <c:pt idx="37" formatCode="#,##0.##########">
                  <c:v>-0.2</c:v>
                </c:pt>
                <c:pt idx="38" formatCode="#,##0.##########">
                  <c:v>-0.6</c:v>
                </c:pt>
                <c:pt idx="39" formatCode="#,##0.##########">
                  <c:v>-1.3</c:v>
                </c:pt>
                <c:pt idx="40" formatCode="#,##0.##########">
                  <c:v>-2.2000000000000002</c:v>
                </c:pt>
                <c:pt idx="41" formatCode="#,##0">
                  <c:v>-1</c:v>
                </c:pt>
                <c:pt idx="42" formatCode="#,##0.##########">
                  <c:v>-0.2</c:v>
                </c:pt>
                <c:pt idx="43" formatCode="#,##0.##########">
                  <c:v>-0.1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252-45B8-BC98-1963C4899774}"/>
            </c:ext>
          </c:extLst>
        </c:ser>
        <c:ser>
          <c:idx val="4"/>
          <c:order val="1"/>
          <c:tx>
            <c:strRef>
              <c:f>'Fig 2'!$T$5</c:f>
              <c:strCache>
                <c:ptCount val="1"/>
                <c:pt idx="0">
                  <c:v>Serviços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'Fig 2'!$O$6:$O$49</c:f>
              <c:strCache>
                <c:ptCount val="44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</c:strCache>
            </c:strRef>
          </c:cat>
          <c:val>
            <c:numRef>
              <c:f>'Fig 2'!$T$6:$T$49</c:f>
              <c:numCache>
                <c:formatCode>#,##0.0</c:formatCode>
                <c:ptCount val="44"/>
                <c:pt idx="0">
                  <c:v>1.1000000000000001</c:v>
                </c:pt>
                <c:pt idx="1">
                  <c:v>1.5</c:v>
                </c:pt>
                <c:pt idx="2">
                  <c:v>1.2</c:v>
                </c:pt>
                <c:pt idx="3">
                  <c:v>4.2</c:v>
                </c:pt>
                <c:pt idx="4">
                  <c:v>2.7</c:v>
                </c:pt>
                <c:pt idx="5">
                  <c:v>2.5</c:v>
                </c:pt>
                <c:pt idx="6">
                  <c:v>2.4</c:v>
                </c:pt>
                <c:pt idx="7">
                  <c:v>2.6</c:v>
                </c:pt>
                <c:pt idx="8">
                  <c:v>3</c:v>
                </c:pt>
                <c:pt idx="9">
                  <c:v>3.7</c:v>
                </c:pt>
                <c:pt idx="10">
                  <c:v>2.5</c:v>
                </c:pt>
                <c:pt idx="11">
                  <c:v>2.5</c:v>
                </c:pt>
                <c:pt idx="12">
                  <c:v>2.2000000000000002</c:v>
                </c:pt>
                <c:pt idx="13">
                  <c:v>1.6</c:v>
                </c:pt>
                <c:pt idx="14">
                  <c:v>2.2999999999999998</c:v>
                </c:pt>
                <c:pt idx="15">
                  <c:v>0.4</c:v>
                </c:pt>
                <c:pt idx="16">
                  <c:v>2.6</c:v>
                </c:pt>
                <c:pt idx="17">
                  <c:v>3</c:v>
                </c:pt>
                <c:pt idx="18">
                  <c:v>3.8</c:v>
                </c:pt>
                <c:pt idx="19">
                  <c:v>1.8</c:v>
                </c:pt>
                <c:pt idx="20">
                  <c:v>3.2</c:v>
                </c:pt>
                <c:pt idx="21">
                  <c:v>1</c:v>
                </c:pt>
                <c:pt idx="22">
                  <c:v>1.5</c:v>
                </c:pt>
                <c:pt idx="23">
                  <c:v>1.5</c:v>
                </c:pt>
                <c:pt idx="24">
                  <c:v>1.8</c:v>
                </c:pt>
                <c:pt idx="25">
                  <c:v>1.6</c:v>
                </c:pt>
                <c:pt idx="26">
                  <c:v>1</c:v>
                </c:pt>
                <c:pt idx="27">
                  <c:v>2</c:v>
                </c:pt>
                <c:pt idx="28">
                  <c:v>0.7</c:v>
                </c:pt>
                <c:pt idx="29">
                  <c:v>2</c:v>
                </c:pt>
                <c:pt idx="30" formatCode="#,##0.##########">
                  <c:v>-0.5</c:v>
                </c:pt>
                <c:pt idx="31" formatCode="#,##0.##########">
                  <c:v>0.7</c:v>
                </c:pt>
                <c:pt idx="32" formatCode="#,##0.##########">
                  <c:v>0.3</c:v>
                </c:pt>
                <c:pt idx="33" formatCode="#,##0.##########">
                  <c:v>0.7</c:v>
                </c:pt>
                <c:pt idx="34" formatCode="#,##0.##########">
                  <c:v>1.3</c:v>
                </c:pt>
                <c:pt idx="35" formatCode="#,##0.##########">
                  <c:v>1.3</c:v>
                </c:pt>
                <c:pt idx="36" formatCode="#,##0.##########">
                  <c:v>1.4</c:v>
                </c:pt>
                <c:pt idx="37" formatCode="#,##0.##########">
                  <c:v>1.4</c:v>
                </c:pt>
                <c:pt idx="38" formatCode="#,##0.##########">
                  <c:v>1.1000000000000001</c:v>
                </c:pt>
                <c:pt idx="39" formatCode="#,##0.##########">
                  <c:v>1.4</c:v>
                </c:pt>
                <c:pt idx="40" formatCode="#,##0.##########">
                  <c:v>1.3</c:v>
                </c:pt>
                <c:pt idx="41" formatCode="#,##0.##########">
                  <c:v>1.7</c:v>
                </c:pt>
                <c:pt idx="42" formatCode="#,##0">
                  <c:v>0</c:v>
                </c:pt>
                <c:pt idx="43" formatCode="#,##0.##########">
                  <c:v>-0.4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252-45B8-BC98-1963C4899774}"/>
            </c:ext>
          </c:extLst>
        </c:ser>
        <c:ser>
          <c:idx val="1"/>
          <c:order val="2"/>
          <c:tx>
            <c:strRef>
              <c:f>'Fig 2'!$S$5</c:f>
              <c:strCache>
                <c:ptCount val="1"/>
                <c:pt idx="0">
                  <c:v>Energia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'Fig 2'!$O$6:$O$49</c:f>
              <c:strCache>
                <c:ptCount val="44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</c:strCache>
            </c:strRef>
          </c:cat>
          <c:val>
            <c:numRef>
              <c:f>'Fig 2'!$S$6:$S$49</c:f>
              <c:numCache>
                <c:formatCode>#,##0.0</c:formatCode>
                <c:ptCount val="44"/>
                <c:pt idx="0">
                  <c:v>7.8</c:v>
                </c:pt>
                <c:pt idx="1">
                  <c:v>8.1999999999999993</c:v>
                </c:pt>
                <c:pt idx="2">
                  <c:v>5</c:v>
                </c:pt>
                <c:pt idx="3">
                  <c:v>3.7</c:v>
                </c:pt>
                <c:pt idx="4">
                  <c:v>2</c:v>
                </c:pt>
                <c:pt idx="5">
                  <c:v>-0.1</c:v>
                </c:pt>
                <c:pt idx="6">
                  <c:v>1.1000000000000001</c:v>
                </c:pt>
                <c:pt idx="7">
                  <c:v>2.5</c:v>
                </c:pt>
                <c:pt idx="8">
                  <c:v>3.7</c:v>
                </c:pt>
                <c:pt idx="9">
                  <c:v>2.9</c:v>
                </c:pt>
                <c:pt idx="10">
                  <c:v>4.5999999999999996</c:v>
                </c:pt>
                <c:pt idx="11">
                  <c:v>3.2</c:v>
                </c:pt>
                <c:pt idx="12">
                  <c:v>2.2999999999999998</c:v>
                </c:pt>
                <c:pt idx="13">
                  <c:v>1.6</c:v>
                </c:pt>
                <c:pt idx="14">
                  <c:v>1.3</c:v>
                </c:pt>
                <c:pt idx="15">
                  <c:v>2.6</c:v>
                </c:pt>
                <c:pt idx="16">
                  <c:v>6</c:v>
                </c:pt>
                <c:pt idx="17">
                  <c:v>7.7</c:v>
                </c:pt>
                <c:pt idx="18">
                  <c:v>7.9</c:v>
                </c:pt>
                <c:pt idx="19">
                  <c:v>7.6</c:v>
                </c:pt>
                <c:pt idx="20">
                  <c:v>7.1</c:v>
                </c:pt>
                <c:pt idx="21">
                  <c:v>7.5</c:v>
                </c:pt>
                <c:pt idx="22">
                  <c:v>4.9000000000000004</c:v>
                </c:pt>
                <c:pt idx="23">
                  <c:v>1.5</c:v>
                </c:pt>
                <c:pt idx="24">
                  <c:v>-2.2000000000000002</c:v>
                </c:pt>
                <c:pt idx="25">
                  <c:v>-0.7</c:v>
                </c:pt>
                <c:pt idx="26">
                  <c:v>1.4</c:v>
                </c:pt>
                <c:pt idx="27">
                  <c:v>1.2</c:v>
                </c:pt>
                <c:pt idx="28">
                  <c:v>0.1</c:v>
                </c:pt>
                <c:pt idx="29">
                  <c:v>-2.5</c:v>
                </c:pt>
                <c:pt idx="30" formatCode="#,##0.##########">
                  <c:v>-2.7</c:v>
                </c:pt>
                <c:pt idx="31" formatCode="#,##0.##########">
                  <c:v>-3.5</c:v>
                </c:pt>
                <c:pt idx="32" formatCode="#,##0.##########">
                  <c:v>-3.8</c:v>
                </c:pt>
                <c:pt idx="33" formatCode="#,##0.##########">
                  <c:v>-4.4000000000000004</c:v>
                </c:pt>
                <c:pt idx="34" formatCode="#,##0.##########">
                  <c:v>-3.2</c:v>
                </c:pt>
                <c:pt idx="35" formatCode="#,##0.##########">
                  <c:v>0.1</c:v>
                </c:pt>
                <c:pt idx="36" formatCode="#,##0.##########">
                  <c:v>3.3</c:v>
                </c:pt>
                <c:pt idx="37" formatCode="#,##0">
                  <c:v>1</c:v>
                </c:pt>
                <c:pt idx="38" formatCode="#,##0.##########">
                  <c:v>-3.7</c:v>
                </c:pt>
                <c:pt idx="39" formatCode="#,##0.##########">
                  <c:v>-9.6999999999999993</c:v>
                </c:pt>
                <c:pt idx="40" formatCode="#,##0.##########">
                  <c:v>-11.3</c:v>
                </c:pt>
                <c:pt idx="41" formatCode="#,##0.##########">
                  <c:v>-7.6</c:v>
                </c:pt>
                <c:pt idx="42" formatCode="#,##0.##########">
                  <c:v>-5.5</c:v>
                </c:pt>
                <c:pt idx="43" formatCode="#,##0.##########">
                  <c:v>-5.0999999999999996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252-45B8-BC98-1963C4899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812928"/>
        <c:axId val="216814720"/>
      </c:lineChart>
      <c:catAx>
        <c:axId val="21681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16814720"/>
        <c:crossesAt val="-4"/>
        <c:auto val="1"/>
        <c:lblAlgn val="ctr"/>
        <c:lblOffset val="100"/>
        <c:noMultiLvlLbl val="0"/>
      </c:catAx>
      <c:valAx>
        <c:axId val="216814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1681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951546483664258"/>
          <c:y val="0.93359919801753444"/>
          <c:w val="0.38468145099679418"/>
          <c:h val="4.8984288110280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512938480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Folha1!$BQ$166:$BQ$167</c:f>
              <c:strCache>
                <c:ptCount val="1"/>
                <c:pt idx="0">
                  <c:v>October 2017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Folha1!$BQ$178:$BQ$180</c:f>
              <c:numCache>
                <c:formatCode>0.00</c:formatCode>
                <c:ptCount val="3"/>
                <c:pt idx="0">
                  <c:v>1135.0191884209185</c:v>
                </c:pt>
                <c:pt idx="1">
                  <c:v>1244.2629242609671</c:v>
                </c:pt>
                <c:pt idx="2">
                  <c:v>1003.357613803112</c:v>
                </c:pt>
              </c:numCache>
            </c:numRef>
          </c:val>
        </c:ser>
        <c:ser>
          <c:idx val="1"/>
          <c:order val="1"/>
          <c:tx>
            <c:strRef>
              <c:f>Folha1!$BR$166:$BR$167</c:f>
              <c:strCache>
                <c:ptCount val="1"/>
                <c:pt idx="0">
                  <c:v>April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Folha1!$BR$178:$BR$180</c:f>
              <c:numCache>
                <c:formatCode>0.00</c:formatCode>
                <c:ptCount val="3"/>
                <c:pt idx="0">
                  <c:v>1149.199341609358</c:v>
                </c:pt>
                <c:pt idx="1">
                  <c:v>1254.4548864311128</c:v>
                </c:pt>
                <c:pt idx="2">
                  <c:v>1025.336266657456</c:v>
                </c:pt>
              </c:numCache>
            </c:numRef>
          </c:val>
        </c:ser>
        <c:ser>
          <c:idx val="2"/>
          <c:order val="2"/>
          <c:tx>
            <c:strRef>
              <c:f>Folha1!$BS$166:$BS$167</c:f>
              <c:strCache>
                <c:ptCount val="1"/>
                <c:pt idx="0">
                  <c:v>October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Folha1!$BS$178:$BS$180</c:f>
              <c:numCache>
                <c:formatCode>0.00</c:formatCode>
                <c:ptCount val="3"/>
                <c:pt idx="0">
                  <c:v>1154.1288783415882</c:v>
                </c:pt>
                <c:pt idx="1">
                  <c:v>1261.3844770841727</c:v>
                </c:pt>
                <c:pt idx="2">
                  <c:v>1029.7891610230786</c:v>
                </c:pt>
              </c:numCache>
            </c:numRef>
          </c:val>
        </c:ser>
        <c:ser>
          <c:idx val="3"/>
          <c:order val="3"/>
          <c:tx>
            <c:strRef>
              <c:f>Folha1!$BT$166:$BT$167</c:f>
              <c:strCache>
                <c:ptCount val="1"/>
                <c:pt idx="0">
                  <c:v>April 2019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Folha1!$BT$178:$BT$180</c:f>
              <c:numCache>
                <c:formatCode>0.00</c:formatCode>
                <c:ptCount val="3"/>
                <c:pt idx="0">
                  <c:v>1167.891821386221</c:v>
                </c:pt>
                <c:pt idx="1">
                  <c:v>1272.3749325987505</c:v>
                </c:pt>
                <c:pt idx="2">
                  <c:v>1045.1340646845408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109824"/>
        <c:axId val="218111360"/>
      </c:barChart>
      <c:catAx>
        <c:axId val="218109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8111360"/>
        <c:crosses val="autoZero"/>
        <c:auto val="1"/>
        <c:lblAlgn val="ctr"/>
        <c:lblOffset val="100"/>
        <c:noMultiLvlLbl val="0"/>
      </c:catAx>
      <c:valAx>
        <c:axId val="21811136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81098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29020178210207"/>
          <c:y val="2.2064254626399552E-2"/>
          <c:w val="0.78770065366033071"/>
          <c:h val="0.89692308714575231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Folha1!$I$177</c:f>
              <c:strCache>
                <c:ptCount val="1"/>
                <c:pt idx="0">
                  <c:v>ABRIL 2019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pattFill prst="wdUpDiag">
                <a:fgClr>
                  <a:schemeClr val="tx2">
                    <a:lumMod val="75000"/>
                  </a:schemeClr>
                </a:fgClr>
                <a:bgClr>
                  <a:schemeClr val="bg1"/>
                </a:bgClr>
              </a:patt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cat>
            <c:strRef>
              <c:f>Folha1!$H$179:$H$184</c:f>
              <c:strCache>
                <c:ptCount val="6"/>
                <c:pt idx="0">
                  <c:v>TOTAL   </c:v>
                </c:pt>
                <c:pt idx="1">
                  <c:v>NORTE</c:v>
                </c:pt>
                <c:pt idx="2">
                  <c:v>CENTRO</c:v>
                </c:pt>
                <c:pt idx="3">
                  <c:v>LISBOA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Folha1!$I$179:$I$184</c:f>
              <c:numCache>
                <c:formatCode>0.00</c:formatCode>
                <c:ptCount val="6"/>
                <c:pt idx="0">
                  <c:v>1188.06</c:v>
                </c:pt>
                <c:pt idx="1">
                  <c:v>1066.79</c:v>
                </c:pt>
                <c:pt idx="2">
                  <c:v>1056.03</c:v>
                </c:pt>
                <c:pt idx="3">
                  <c:v>1437.35</c:v>
                </c:pt>
                <c:pt idx="4">
                  <c:v>1102.8599999999999</c:v>
                </c:pt>
                <c:pt idx="5">
                  <c:v>1018.32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8303488"/>
        <c:axId val="218301952"/>
      </c:barChart>
      <c:valAx>
        <c:axId val="218301952"/>
        <c:scaling>
          <c:orientation val="minMax"/>
        </c:scaling>
        <c:delete val="0"/>
        <c:axPos val="b"/>
        <c:majorGridlines/>
        <c:numFmt formatCode="0.00" sourceLinked="1"/>
        <c:majorTickMark val="out"/>
        <c:minorTickMark val="none"/>
        <c:tickLblPos val="nextTo"/>
        <c:crossAx val="218303488"/>
        <c:crosses val="autoZero"/>
        <c:crossBetween val="between"/>
      </c:valAx>
      <c:catAx>
        <c:axId val="218303488"/>
        <c:scaling>
          <c:orientation val="minMax"/>
        </c:scaling>
        <c:delete val="0"/>
        <c:axPos val="l"/>
        <c:majorTickMark val="out"/>
        <c:minorTickMark val="none"/>
        <c:tickLblPos val="nextTo"/>
        <c:crossAx val="21830195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487654011401455E-2"/>
          <c:y val="8.6199275723445962E-2"/>
          <c:w val="0.87050320227678113"/>
          <c:h val="0.83278810713385631"/>
        </c:manualLayout>
      </c:layout>
      <c:barChart>
        <c:barDir val="col"/>
        <c:grouping val="clustered"/>
        <c:varyColors val="0"/>
        <c:ser>
          <c:idx val="2"/>
          <c:order val="0"/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cat>
            <c:strRef>
              <c:f>Folha1!$B$178:$D$178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Folha1!$B$179:$D$179</c:f>
              <c:numCache>
                <c:formatCode>0.00</c:formatCode>
                <c:ptCount val="3"/>
                <c:pt idx="0">
                  <c:v>1188.06</c:v>
                </c:pt>
                <c:pt idx="1">
                  <c:v>1300.95</c:v>
                </c:pt>
                <c:pt idx="2">
                  <c:v>1055.43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8358144"/>
        <c:axId val="218359680"/>
      </c:barChart>
      <c:catAx>
        <c:axId val="218358144"/>
        <c:scaling>
          <c:orientation val="minMax"/>
        </c:scaling>
        <c:delete val="0"/>
        <c:axPos val="b"/>
        <c:majorTickMark val="out"/>
        <c:minorTickMark val="none"/>
        <c:tickLblPos val="nextTo"/>
        <c:crossAx val="218359680"/>
        <c:crosses val="autoZero"/>
        <c:auto val="1"/>
        <c:lblAlgn val="ctr"/>
        <c:lblOffset val="100"/>
        <c:noMultiLvlLbl val="0"/>
      </c:catAx>
      <c:valAx>
        <c:axId val="21835968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218358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Folha1!$BQ$93</c:f>
              <c:strCache>
                <c:ptCount val="1"/>
                <c:pt idx="0">
                  <c:v>June 2019</c:v>
                </c:pt>
              </c:strCache>
            </c:strRef>
          </c:tx>
          <c:invertIfNegative val="0"/>
          <c:cat>
            <c:strRef>
              <c:f>Folha1!$BP$94:$BP$99</c:f>
              <c:strCache>
                <c:ptCount val="6"/>
                <c:pt idx="0">
                  <c:v>Mainland Portugal</c:v>
                </c:pt>
                <c:pt idx="1">
                  <c:v>Norte</c:v>
                </c:pt>
                <c:pt idx="2">
                  <c:v>Centro</c:v>
                </c:pt>
                <c:pt idx="3">
                  <c:v>Lisboa e Vale do Tejo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Folha1!$BQ$94:$BQ$99</c:f>
              <c:numCache>
                <c:formatCode>#,##0</c:formatCode>
                <c:ptCount val="6"/>
                <c:pt idx="0">
                  <c:v>18939</c:v>
                </c:pt>
                <c:pt idx="1">
                  <c:v>3168</c:v>
                </c:pt>
                <c:pt idx="2">
                  <c:v>5403</c:v>
                </c:pt>
                <c:pt idx="3">
                  <c:v>7141</c:v>
                </c:pt>
                <c:pt idx="4">
                  <c:v>2328</c:v>
                </c:pt>
                <c:pt idx="5">
                  <c:v>899</c:v>
                </c:pt>
              </c:numCache>
            </c:numRef>
          </c:val>
        </c:ser>
        <c:ser>
          <c:idx val="1"/>
          <c:order val="1"/>
          <c:tx>
            <c:strRef>
              <c:f>Folha1!$BR$93</c:f>
              <c:strCache>
                <c:ptCount val="1"/>
                <c:pt idx="0">
                  <c:v>Dec. 2019</c:v>
                </c:pt>
              </c:strCache>
            </c:strRef>
          </c:tx>
          <c:invertIfNegative val="0"/>
          <c:cat>
            <c:strRef>
              <c:f>Folha1!$BP$94:$BP$99</c:f>
              <c:strCache>
                <c:ptCount val="6"/>
                <c:pt idx="0">
                  <c:v>Mainland Portugal</c:v>
                </c:pt>
                <c:pt idx="1">
                  <c:v>Norte</c:v>
                </c:pt>
                <c:pt idx="2">
                  <c:v>Centro</c:v>
                </c:pt>
                <c:pt idx="3">
                  <c:v>Lisboa e Vale do Tejo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Folha1!$BR$94:$BR$99</c:f>
              <c:numCache>
                <c:formatCode>#,##0</c:formatCode>
                <c:ptCount val="6"/>
                <c:pt idx="0">
                  <c:v>11194</c:v>
                </c:pt>
                <c:pt idx="1">
                  <c:v>1301</c:v>
                </c:pt>
                <c:pt idx="2">
                  <c:v>3132</c:v>
                </c:pt>
                <c:pt idx="3">
                  <c:v>5033</c:v>
                </c:pt>
                <c:pt idx="4">
                  <c:v>1457</c:v>
                </c:pt>
                <c:pt idx="5">
                  <c:v>271</c:v>
                </c:pt>
              </c:numCache>
            </c:numRef>
          </c:val>
        </c:ser>
        <c:ser>
          <c:idx val="2"/>
          <c:order val="2"/>
          <c:tx>
            <c:strRef>
              <c:f>Folha1!$BS$93</c:f>
              <c:strCache>
                <c:ptCount val="1"/>
                <c:pt idx="0">
                  <c:v>June 2020</c:v>
                </c:pt>
              </c:strCache>
            </c:strRef>
          </c:tx>
          <c:invertIfNegative val="0"/>
          <c:cat>
            <c:strRef>
              <c:f>Folha1!$BP$94:$BP$99</c:f>
              <c:strCache>
                <c:ptCount val="6"/>
                <c:pt idx="0">
                  <c:v>Mainland Portugal</c:v>
                </c:pt>
                <c:pt idx="1">
                  <c:v>Norte</c:v>
                </c:pt>
                <c:pt idx="2">
                  <c:v>Centro</c:v>
                </c:pt>
                <c:pt idx="3">
                  <c:v>Lisboa e Vale do Tejo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Folha1!$BS$94:$BS$99</c:f>
              <c:numCache>
                <c:formatCode>#,##0</c:formatCode>
                <c:ptCount val="6"/>
                <c:pt idx="0">
                  <c:v>11679</c:v>
                </c:pt>
                <c:pt idx="1">
                  <c:v>2418</c:v>
                </c:pt>
                <c:pt idx="2">
                  <c:v>3109</c:v>
                </c:pt>
                <c:pt idx="3">
                  <c:v>3932</c:v>
                </c:pt>
                <c:pt idx="4">
                  <c:v>1855</c:v>
                </c:pt>
                <c:pt idx="5">
                  <c:v>365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425984"/>
        <c:axId val="218440064"/>
      </c:barChart>
      <c:catAx>
        <c:axId val="21842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8440064"/>
        <c:crosses val="autoZero"/>
        <c:auto val="1"/>
        <c:lblAlgn val="ctr"/>
        <c:lblOffset val="100"/>
        <c:noMultiLvlLbl val="0"/>
      </c:catAx>
      <c:valAx>
        <c:axId val="21844006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84259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'Fig 2'!$Q$5</c:f>
              <c:strCache>
                <c:ptCount val="1"/>
                <c:pt idx="0">
                  <c:v>Bens Alimentares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'Fig 2'!$O$6:$O$49</c:f>
              <c:strCache>
                <c:ptCount val="44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</c:strCache>
            </c:strRef>
          </c:cat>
          <c:val>
            <c:numRef>
              <c:f>'Fig 2'!$Q$6:$Q$49</c:f>
              <c:numCache>
                <c:formatCode>#,##0.0</c:formatCode>
                <c:ptCount val="44"/>
                <c:pt idx="0">
                  <c:v>1.5</c:v>
                </c:pt>
                <c:pt idx="1">
                  <c:v>2.4</c:v>
                </c:pt>
                <c:pt idx="2">
                  <c:v>2.9</c:v>
                </c:pt>
                <c:pt idx="3">
                  <c:v>2.2000000000000002</c:v>
                </c:pt>
                <c:pt idx="4">
                  <c:v>2.2000000000000002</c:v>
                </c:pt>
                <c:pt idx="5">
                  <c:v>0.6</c:v>
                </c:pt>
                <c:pt idx="6">
                  <c:v>0.6</c:v>
                </c:pt>
                <c:pt idx="7">
                  <c:v>0.7</c:v>
                </c:pt>
                <c:pt idx="8">
                  <c:v>1.4</c:v>
                </c:pt>
                <c:pt idx="9">
                  <c:v>1.4</c:v>
                </c:pt>
                <c:pt idx="10">
                  <c:v>2.5</c:v>
                </c:pt>
                <c:pt idx="11">
                  <c:v>2.2999999999999998</c:v>
                </c:pt>
                <c:pt idx="12">
                  <c:v>1.6</c:v>
                </c:pt>
                <c:pt idx="13">
                  <c:v>0.5</c:v>
                </c:pt>
                <c:pt idx="14">
                  <c:v>0.4</c:v>
                </c:pt>
                <c:pt idx="15">
                  <c:v>1.1000000000000001</c:v>
                </c:pt>
                <c:pt idx="16">
                  <c:v>0.9</c:v>
                </c:pt>
                <c:pt idx="17">
                  <c:v>1.5</c:v>
                </c:pt>
                <c:pt idx="18">
                  <c:v>1.4</c:v>
                </c:pt>
                <c:pt idx="19">
                  <c:v>1.1000000000000001</c:v>
                </c:pt>
                <c:pt idx="20">
                  <c:v>1</c:v>
                </c:pt>
                <c:pt idx="21">
                  <c:v>0.7</c:v>
                </c:pt>
                <c:pt idx="22">
                  <c:v>0.6</c:v>
                </c:pt>
                <c:pt idx="23">
                  <c:v>0.7</c:v>
                </c:pt>
                <c:pt idx="24">
                  <c:v>0.6</c:v>
                </c:pt>
                <c:pt idx="25">
                  <c:v>1.5</c:v>
                </c:pt>
                <c:pt idx="26">
                  <c:v>1.5</c:v>
                </c:pt>
                <c:pt idx="27">
                  <c:v>0.2</c:v>
                </c:pt>
                <c:pt idx="28">
                  <c:v>0.5</c:v>
                </c:pt>
                <c:pt idx="29">
                  <c:v>0.6</c:v>
                </c:pt>
                <c:pt idx="30" formatCode="#,##0.##########">
                  <c:v>0.3</c:v>
                </c:pt>
                <c:pt idx="31" formatCode="#,##0.##########">
                  <c:v>0.2</c:v>
                </c:pt>
                <c:pt idx="32" formatCode="#,##0.##########">
                  <c:v>0.2</c:v>
                </c:pt>
                <c:pt idx="33" formatCode="#,##0.##########">
                  <c:v>0.7</c:v>
                </c:pt>
                <c:pt idx="34" formatCode="#,##0.##########">
                  <c:v>0.6</c:v>
                </c:pt>
                <c:pt idx="35" formatCode="#,##0.##########">
                  <c:v>0.3</c:v>
                </c:pt>
                <c:pt idx="36" formatCode="#,##0">
                  <c:v>1</c:v>
                </c:pt>
                <c:pt idx="37" formatCode="#,##0.##########">
                  <c:v>0.9</c:v>
                </c:pt>
                <c:pt idx="38" formatCode="#,##0.##########">
                  <c:v>1.2</c:v>
                </c:pt>
                <c:pt idx="39" formatCode="#,##0.##########">
                  <c:v>3.3</c:v>
                </c:pt>
                <c:pt idx="40" formatCode="#,##0.##########">
                  <c:v>1.8</c:v>
                </c:pt>
                <c:pt idx="41" formatCode="#,##0.##########">
                  <c:v>2.8</c:v>
                </c:pt>
                <c:pt idx="42" formatCode="#,##0.##########">
                  <c:v>2.1</c:v>
                </c:pt>
                <c:pt idx="43" formatCode="#,##0.##########">
                  <c:v>1.9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F02-469F-9AF8-82470707A18A}"/>
            </c:ext>
          </c:extLst>
        </c:ser>
        <c:ser>
          <c:idx val="2"/>
          <c:order val="1"/>
          <c:tx>
            <c:strRef>
              <c:f>'Fig 2'!$R$5</c:f>
              <c:strCache>
                <c:ptCount val="1"/>
                <c:pt idx="0">
                  <c:v>Bens Industriais Não Energéticos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'Fig 2'!$O$6:$O$49</c:f>
              <c:strCache>
                <c:ptCount val="44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</c:strCache>
            </c:strRef>
          </c:cat>
          <c:val>
            <c:numRef>
              <c:f>'Fig 2'!$R$6:$R$49</c:f>
              <c:numCache>
                <c:formatCode>#,##0.0</c:formatCode>
                <c:ptCount val="44"/>
                <c:pt idx="0">
                  <c:v>-0.6</c:v>
                </c:pt>
                <c:pt idx="1">
                  <c:v>-0.8</c:v>
                </c:pt>
                <c:pt idx="2">
                  <c:v>-0.8</c:v>
                </c:pt>
                <c:pt idx="3">
                  <c:v>-0.8</c:v>
                </c:pt>
                <c:pt idx="4">
                  <c:v>-0.5</c:v>
                </c:pt>
                <c:pt idx="5">
                  <c:v>-0.7</c:v>
                </c:pt>
                <c:pt idx="6">
                  <c:v>-0.8</c:v>
                </c:pt>
                <c:pt idx="7">
                  <c:v>-0.6</c:v>
                </c:pt>
                <c:pt idx="8">
                  <c:v>-1</c:v>
                </c:pt>
                <c:pt idx="9">
                  <c:v>-0.9</c:v>
                </c:pt>
                <c:pt idx="10">
                  <c:v>-0.8</c:v>
                </c:pt>
                <c:pt idx="11">
                  <c:v>-0.9</c:v>
                </c:pt>
                <c:pt idx="12">
                  <c:v>-1.4</c:v>
                </c:pt>
                <c:pt idx="13">
                  <c:v>-0.8</c:v>
                </c:pt>
                <c:pt idx="14">
                  <c:v>-1.4</c:v>
                </c:pt>
                <c:pt idx="15">
                  <c:v>-1.2</c:v>
                </c:pt>
                <c:pt idx="16">
                  <c:v>-1.4</c:v>
                </c:pt>
                <c:pt idx="17">
                  <c:v>-0.9</c:v>
                </c:pt>
                <c:pt idx="18">
                  <c:v>-1.2</c:v>
                </c:pt>
                <c:pt idx="19">
                  <c:v>-1</c:v>
                </c:pt>
                <c:pt idx="20">
                  <c:v>-1.2</c:v>
                </c:pt>
                <c:pt idx="21">
                  <c:v>-1.3</c:v>
                </c:pt>
                <c:pt idx="22">
                  <c:v>-1.1000000000000001</c:v>
                </c:pt>
                <c:pt idx="23">
                  <c:v>-1</c:v>
                </c:pt>
                <c:pt idx="24">
                  <c:v>-0.6</c:v>
                </c:pt>
                <c:pt idx="25">
                  <c:v>-0.2</c:v>
                </c:pt>
                <c:pt idx="26">
                  <c:v>-0.2</c:v>
                </c:pt>
                <c:pt idx="27">
                  <c:v>-0.4</c:v>
                </c:pt>
                <c:pt idx="28">
                  <c:v>-0.4</c:v>
                </c:pt>
                <c:pt idx="29">
                  <c:v>-0.6</c:v>
                </c:pt>
                <c:pt idx="30" formatCode="#,##0.##########">
                  <c:v>-1.1000000000000001</c:v>
                </c:pt>
                <c:pt idx="31" formatCode="#,##0.##########">
                  <c:v>-0.8</c:v>
                </c:pt>
                <c:pt idx="32" formatCode="#,##0.##########">
                  <c:v>-0.5</c:v>
                </c:pt>
                <c:pt idx="33" formatCode="#,##0.##########">
                  <c:v>-0.7</c:v>
                </c:pt>
                <c:pt idx="34" formatCode="#,##0.##########">
                  <c:v>-0.8</c:v>
                </c:pt>
                <c:pt idx="35" formatCode="#,##0">
                  <c:v>-1</c:v>
                </c:pt>
                <c:pt idx="36" formatCode="#,##0">
                  <c:v>-1</c:v>
                </c:pt>
                <c:pt idx="37" formatCode="#,##0.##########">
                  <c:v>-1.4</c:v>
                </c:pt>
                <c:pt idx="38" formatCode="#,##0.##########">
                  <c:v>-1.2</c:v>
                </c:pt>
                <c:pt idx="39" formatCode="#,##0.##########">
                  <c:v>-2.8</c:v>
                </c:pt>
                <c:pt idx="40" formatCode="#,##0.##########">
                  <c:v>-2.9</c:v>
                </c:pt>
                <c:pt idx="41" formatCode="#,##0.##########">
                  <c:v>-2.2999999999999998</c:v>
                </c:pt>
                <c:pt idx="42" formatCode="#,##0.##########">
                  <c:v>-0.6</c:v>
                </c:pt>
                <c:pt idx="43" formatCode="#,##0.##########">
                  <c:v>-0.4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F02-469F-9AF8-82470707A1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935424"/>
        <c:axId val="216937216"/>
      </c:lineChart>
      <c:catAx>
        <c:axId val="21693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16937216"/>
        <c:crossesAt val="-4"/>
        <c:auto val="1"/>
        <c:lblAlgn val="ctr"/>
        <c:lblOffset val="100"/>
        <c:noMultiLvlLbl val="0"/>
      </c:catAx>
      <c:valAx>
        <c:axId val="216937216"/>
        <c:scaling>
          <c:orientation val="minMax"/>
          <c:max val="10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1693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68190915353290338"/>
          <c:h val="0.87209860672177886"/>
        </c:manualLayout>
      </c:layout>
      <c:lineChart>
        <c:grouping val="standard"/>
        <c:varyColors val="0"/>
        <c:ser>
          <c:idx val="0"/>
          <c:order val="0"/>
          <c:tx>
            <c:strRef>
              <c:f>Folha1!$D$89:$F$89</c:f>
              <c:strCache>
                <c:ptCount val="1"/>
                <c:pt idx="0">
                  <c:v>Active population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3.3033591731266153E-2"/>
                  <c:y val="-4.95298978716769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7167958656330748E-2"/>
                  <c:y val="-4.62293079701670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9184935356942103E-2"/>
                  <c:y val="-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427206295671723E-2"/>
                  <c:y val="-3.63283178711571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Folha1!$G$88:$L$88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Folha1!$G$89:$L$89</c:f>
              <c:numCache>
                <c:formatCode>#,##0.0</c:formatCode>
                <c:ptCount val="6"/>
                <c:pt idx="0">
                  <c:v>4972.8999999999996</c:v>
                </c:pt>
                <c:pt idx="1">
                  <c:v>4981.3999999999996</c:v>
                </c:pt>
                <c:pt idx="2">
                  <c:v>5005.8999999999996</c:v>
                </c:pt>
                <c:pt idx="3">
                  <c:v>5001.7</c:v>
                </c:pt>
                <c:pt idx="4">
                  <c:v>4956.3</c:v>
                </c:pt>
                <c:pt idx="5">
                  <c:v>4762.8999999999996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Folha1!$D$90:$F$90</c:f>
              <c:strCache>
                <c:ptCount val="1"/>
                <c:pt idx="0">
                  <c:v>Inactive population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circle"/>
            <c:size val="6"/>
            <c:spPr>
              <a:solidFill>
                <a:srgbClr val="92D050"/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1"/>
              <c:layout>
                <c:manualLayout>
                  <c:x val="-5.3705426356589148E-2"/>
                  <c:y val="5.6130298069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9571059431524546E-2"/>
                  <c:y val="4.2928977937163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17931422147271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7743596003988E-2"/>
                  <c:y val="5.28299680361736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832041343669174E-2"/>
                  <c:y val="4.2879602920922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Folha1!$G$88:$L$88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Folha1!$G$90:$L$90</c:f>
              <c:numCache>
                <c:formatCode>0.0</c:formatCode>
                <c:ptCount val="6"/>
                <c:pt idx="0">
                  <c:v>3464.1</c:v>
                </c:pt>
                <c:pt idx="1">
                  <c:v>3456.7</c:v>
                </c:pt>
                <c:pt idx="2">
                  <c:v>3434.3</c:v>
                </c:pt>
                <c:pt idx="3">
                  <c:v>3443.6</c:v>
                </c:pt>
                <c:pt idx="4">
                  <c:v>3507.9</c:v>
                </c:pt>
                <c:pt idx="5">
                  <c:v>3706.8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Folha1!$D$91:$F$91</c:f>
              <c:strCache>
                <c:ptCount val="1"/>
                <c:pt idx="0">
                  <c:v>Employed population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pPr>
              <a:solidFill>
                <a:schemeClr val="accent6">
                  <a:lumMod val="60000"/>
                  <a:lumOff val="40000"/>
                </a:schemeClr>
              </a:solidFill>
            </c:spPr>
          </c:marker>
          <c:cat>
            <c:strRef>
              <c:f>Folha1!$G$88:$L$88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Folha1!$G$91:$L$91</c:f>
              <c:numCache>
                <c:formatCode>#,##0.0</c:formatCode>
                <c:ptCount val="6"/>
                <c:pt idx="0">
                  <c:v>4639.3</c:v>
                </c:pt>
                <c:pt idx="1">
                  <c:v>4672.8</c:v>
                </c:pt>
                <c:pt idx="2">
                  <c:v>4701.3999999999996</c:v>
                </c:pt>
                <c:pt idx="3">
                  <c:v>4668</c:v>
                </c:pt>
                <c:pt idx="4">
                  <c:v>4624.6000000000004</c:v>
                </c:pt>
                <c:pt idx="5">
                  <c:v>4498.8999999999996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012480"/>
        <c:axId val="217039232"/>
      </c:lineChart>
      <c:catAx>
        <c:axId val="21701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039232"/>
        <c:crosses val="autoZero"/>
        <c:auto val="1"/>
        <c:lblAlgn val="ctr"/>
        <c:lblOffset val="100"/>
        <c:noMultiLvlLbl val="0"/>
      </c:catAx>
      <c:valAx>
        <c:axId val="217039232"/>
        <c:scaling>
          <c:orientation val="minMax"/>
          <c:min val="3000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#,##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012480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r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623612815984354E-2"/>
          <c:y val="8.9496712916535229E-2"/>
          <c:w val="0.89316682540911085"/>
          <c:h val="0.76644738390843559"/>
        </c:manualLayout>
      </c:layout>
      <c:lineChart>
        <c:grouping val="standard"/>
        <c:varyColors val="0"/>
        <c:ser>
          <c:idx val="0"/>
          <c:order val="0"/>
          <c:tx>
            <c:strRef>
              <c:f>Folha1!$AD$100:$AF$100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2.8089245333826472E-2"/>
                  <c:y val="4.2713371520383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334822485879004E-2"/>
                  <c:y val="5.16044613920114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240548423412462E-2"/>
                  <c:y val="5.64199915262164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427214830531848E-2"/>
                  <c:y val="4.473387367459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2900732896645024E-2"/>
                  <c:y val="4.1949630510022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Folha1!$AG$100:$AL$100</c:f>
              <c:numCache>
                <c:formatCode>0.0</c:formatCode>
                <c:ptCount val="6"/>
                <c:pt idx="0">
                  <c:v>58.9</c:v>
                </c:pt>
                <c:pt idx="1">
                  <c:v>59</c:v>
                </c:pt>
                <c:pt idx="2">
                  <c:v>59.3</c:v>
                </c:pt>
                <c:pt idx="3">
                  <c:v>59.2</c:v>
                </c:pt>
                <c:pt idx="4">
                  <c:v>58.6</c:v>
                </c:pt>
                <c:pt idx="5">
                  <c:v>56.2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Folha1!$AD$101:$AF$101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2.7956357124086312E-2"/>
                  <c:y val="3.9154382431755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705426356589148E-2"/>
                  <c:y val="5.6130298069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9571059431524546E-2"/>
                  <c:y val="4.2928977937163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17931422147271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7743596003988E-2"/>
                  <c:y val="5.28299680361736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832041343669174E-2"/>
                  <c:y val="4.2879602920922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Folha1!$AG$101:$AL$101</c:f>
              <c:numCache>
                <c:formatCode>0.0</c:formatCode>
                <c:ptCount val="6"/>
                <c:pt idx="0">
                  <c:v>64.099999999999994</c:v>
                </c:pt>
                <c:pt idx="1">
                  <c:v>63.8</c:v>
                </c:pt>
                <c:pt idx="2">
                  <c:v>64.7</c:v>
                </c:pt>
                <c:pt idx="3">
                  <c:v>64.099999999999994</c:v>
                </c:pt>
                <c:pt idx="4">
                  <c:v>63.5</c:v>
                </c:pt>
                <c:pt idx="5">
                  <c:v>61.3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Folha1!$AD$102:$AF$102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dLbls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Folha1!$AG$102:$AL$102</c:f>
              <c:numCache>
                <c:formatCode>0.0</c:formatCode>
                <c:ptCount val="6"/>
                <c:pt idx="0">
                  <c:v>54.4</c:v>
                </c:pt>
                <c:pt idx="1">
                  <c:v>54.9</c:v>
                </c:pt>
                <c:pt idx="2">
                  <c:v>54.7</c:v>
                </c:pt>
                <c:pt idx="3">
                  <c:v>54.9</c:v>
                </c:pt>
                <c:pt idx="4">
                  <c:v>54.2</c:v>
                </c:pt>
                <c:pt idx="5">
                  <c:v>51.8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251008"/>
        <c:axId val="216285568"/>
      </c:lineChart>
      <c:catAx>
        <c:axId val="21625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6285568"/>
        <c:crosses val="autoZero"/>
        <c:auto val="1"/>
        <c:lblAlgn val="ctr"/>
        <c:lblOffset val="100"/>
        <c:noMultiLvlLbl val="0"/>
      </c:catAx>
      <c:valAx>
        <c:axId val="216285568"/>
        <c:scaling>
          <c:orientation val="minMax"/>
          <c:min val="50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6251008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504705686276689E-2"/>
          <c:y val="5.0667062843559652E-2"/>
          <c:w val="0.910890752464808"/>
          <c:h val="0.84072157777098522"/>
        </c:manualLayout>
      </c:layout>
      <c:lineChart>
        <c:grouping val="standard"/>
        <c:varyColors val="0"/>
        <c:ser>
          <c:idx val="0"/>
          <c:order val="0"/>
          <c:tx>
            <c:strRef>
              <c:f>Folha1!$AD$105:$AF$105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2.8089245333826472E-2"/>
                  <c:y val="4.2713371520383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334822485879004E-2"/>
                  <c:y val="5.16044613920114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240548423412462E-2"/>
                  <c:y val="5.64199915262164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427214830531848E-2"/>
                  <c:y val="4.473387367459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2900732896645024E-2"/>
                  <c:y val="4.1949630510022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Folha1!$AG$105:$AL$105</c:f>
              <c:numCache>
                <c:formatCode>0.0</c:formatCode>
                <c:ptCount val="6"/>
                <c:pt idx="0">
                  <c:v>55</c:v>
                </c:pt>
                <c:pt idx="1">
                  <c:v>55.4</c:v>
                </c:pt>
                <c:pt idx="2">
                  <c:v>55.7</c:v>
                </c:pt>
                <c:pt idx="3">
                  <c:v>55.3</c:v>
                </c:pt>
                <c:pt idx="4">
                  <c:v>54.6</c:v>
                </c:pt>
                <c:pt idx="5">
                  <c:v>53.1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Folha1!$AD$106:$AF$106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2.7956357124086312E-2"/>
                  <c:y val="3.9154382431755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705426356589148E-2"/>
                  <c:y val="5.6130298069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9571059431524546E-2"/>
                  <c:y val="4.2928977937163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17931422147271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7743596003988E-2"/>
                  <c:y val="5.28299680361736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832041343669174E-2"/>
                  <c:y val="4.2879602920922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Folha1!$AG$106:$AL$106</c:f>
              <c:numCache>
                <c:formatCode>0.0</c:formatCode>
                <c:ptCount val="6"/>
                <c:pt idx="0">
                  <c:v>60.3</c:v>
                </c:pt>
                <c:pt idx="1">
                  <c:v>60.1</c:v>
                </c:pt>
                <c:pt idx="2">
                  <c:v>61.2</c:v>
                </c:pt>
                <c:pt idx="3">
                  <c:v>60.4</c:v>
                </c:pt>
                <c:pt idx="4">
                  <c:v>59.7</c:v>
                </c:pt>
                <c:pt idx="5">
                  <c:v>58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Folha1!$AD$107:$AF$107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dLbls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Folha1!$AG$107:$AL$107</c:f>
              <c:numCache>
                <c:formatCode>0.0</c:formatCode>
                <c:ptCount val="6"/>
                <c:pt idx="0">
                  <c:v>50.3</c:v>
                </c:pt>
                <c:pt idx="1">
                  <c:v>51.3</c:v>
                </c:pt>
                <c:pt idx="2">
                  <c:v>50.9</c:v>
                </c:pt>
                <c:pt idx="3">
                  <c:v>50.8</c:v>
                </c:pt>
                <c:pt idx="4">
                  <c:v>50.3</c:v>
                </c:pt>
                <c:pt idx="5">
                  <c:v>48.9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341120"/>
        <c:axId val="216367488"/>
      </c:lineChart>
      <c:catAx>
        <c:axId val="21634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6367488"/>
        <c:crosses val="autoZero"/>
        <c:auto val="1"/>
        <c:lblAlgn val="ctr"/>
        <c:lblOffset val="100"/>
        <c:noMultiLvlLbl val="0"/>
      </c:catAx>
      <c:valAx>
        <c:axId val="216367488"/>
        <c:scaling>
          <c:orientation val="minMax"/>
          <c:min val="45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6341120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74360842101165048"/>
          <c:h val="0.8720986067217788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Folha1!$Y$54:$Z$54</c:f>
              <c:strCache>
                <c:ptCount val="1"/>
                <c:pt idx="0">
                  <c:v>Employees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cat>
            <c:strRef>
              <c:f>Folha1!$AA$50:$AF$50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Folha1!$AA$54:$AF$54</c:f>
              <c:numCache>
                <c:formatCode>0.0</c:formatCode>
                <c:ptCount val="6"/>
                <c:pt idx="0" formatCode="General">
                  <c:v>3842.3</c:v>
                </c:pt>
                <c:pt idx="1">
                  <c:v>3883.2</c:v>
                </c:pt>
                <c:pt idx="2" formatCode="General">
                  <c:v>3922.6</c:v>
                </c:pt>
                <c:pt idx="3" formatCode="General">
                  <c:v>3881.9</c:v>
                </c:pt>
                <c:pt idx="4" formatCode="General">
                  <c:v>3852.7</c:v>
                </c:pt>
                <c:pt idx="5">
                  <c:v>3745</c:v>
                </c:pt>
              </c:numCache>
            </c:numRef>
          </c:val>
        </c:ser>
        <c:ser>
          <c:idx val="1"/>
          <c:order val="1"/>
          <c:tx>
            <c:strRef>
              <c:f>Folha1!$Y$55:$Z$55</c:f>
              <c:strCache>
                <c:ptCount val="1"/>
                <c:pt idx="0">
                  <c:v>Open-ended contracts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92D050"/>
              </a:solidFill>
            </a:ln>
          </c:spPr>
          <c:invertIfNegative val="0"/>
          <c:cat>
            <c:strRef>
              <c:f>Folha1!$AA$50:$AF$50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Folha1!$AA$55:$AF$55</c:f>
              <c:numCache>
                <c:formatCode>0.0</c:formatCode>
                <c:ptCount val="6"/>
                <c:pt idx="0" formatCode="General">
                  <c:v>3028.1</c:v>
                </c:pt>
                <c:pt idx="1">
                  <c:v>3073.5</c:v>
                </c:pt>
                <c:pt idx="2" formatCode="0">
                  <c:v>3122.9</c:v>
                </c:pt>
                <c:pt idx="3" formatCode="0">
                  <c:v>3091.8</c:v>
                </c:pt>
                <c:pt idx="4" formatCode="0">
                  <c:v>3122.2</c:v>
                </c:pt>
                <c:pt idx="5">
                  <c:v>3112.8</c:v>
                </c:pt>
              </c:numCache>
            </c:numRef>
          </c:val>
        </c:ser>
        <c:ser>
          <c:idx val="2"/>
          <c:order val="2"/>
          <c:tx>
            <c:strRef>
              <c:f>Folha1!$Y$56:$Z$56</c:f>
              <c:strCache>
                <c:ptCount val="1"/>
                <c:pt idx="0">
                  <c:v>Short-term contracts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c:spPr>
          <c:invertIfNegative val="0"/>
          <c:cat>
            <c:strRef>
              <c:f>Folha1!$AA$50:$AF$50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Folha1!$AA$56:$AF$56</c:f>
              <c:numCache>
                <c:formatCode>0.0</c:formatCode>
                <c:ptCount val="6"/>
                <c:pt idx="0">
                  <c:v>683.3</c:v>
                </c:pt>
                <c:pt idx="1">
                  <c:v>691.8</c:v>
                </c:pt>
                <c:pt idx="2">
                  <c:v>671.6</c:v>
                </c:pt>
                <c:pt idx="3">
                  <c:v>670.7</c:v>
                </c:pt>
                <c:pt idx="4">
                  <c:v>606.1</c:v>
                </c:pt>
                <c:pt idx="5">
                  <c:v>545.79999999999995</c:v>
                </c:pt>
              </c:numCache>
            </c:numRef>
          </c:val>
        </c:ser>
        <c:ser>
          <c:idx val="3"/>
          <c:order val="3"/>
          <c:tx>
            <c:strRef>
              <c:f>Folha1!$Y$57:$Z$57</c:f>
              <c:strCache>
                <c:ptCount val="1"/>
                <c:pt idx="0">
                  <c:v>Other contracts(*)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</c:spPr>
          <c:invertIfNegative val="0"/>
          <c:cat>
            <c:strRef>
              <c:f>Folha1!$AA$50:$AF$50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Folha1!$AA$57:$AF$57</c:f>
              <c:numCache>
                <c:formatCode>0.0</c:formatCode>
                <c:ptCount val="6"/>
                <c:pt idx="0">
                  <c:v>131</c:v>
                </c:pt>
                <c:pt idx="1">
                  <c:v>117.9</c:v>
                </c:pt>
                <c:pt idx="2">
                  <c:v>128.1</c:v>
                </c:pt>
                <c:pt idx="3">
                  <c:v>119.5</c:v>
                </c:pt>
                <c:pt idx="4">
                  <c:v>124.4</c:v>
                </c:pt>
                <c:pt idx="5">
                  <c:v>86.5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6439040"/>
        <c:axId val="216440832"/>
      </c:barChart>
      <c:catAx>
        <c:axId val="21643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6440832"/>
        <c:crosses val="autoZero"/>
        <c:auto val="1"/>
        <c:lblAlgn val="ctr"/>
        <c:lblOffset val="100"/>
        <c:noMultiLvlLbl val="0"/>
      </c:catAx>
      <c:valAx>
        <c:axId val="216440832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6439040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r"/>
      <c:layout>
        <c:manualLayout>
          <c:xMode val="edge"/>
          <c:yMode val="edge"/>
          <c:x val="0.83740608443722042"/>
          <c:y val="0.76299212598425192"/>
          <c:w val="0.14776078824510347"/>
          <c:h val="0.19473646875221678"/>
        </c:manualLayout>
      </c:layout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Folha1!$BG$98</c:f>
              <c:strCache>
                <c:ptCount val="1"/>
                <c:pt idx="0">
                  <c:v>1Q 2019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Folha1!$BG$99:$BG$115</c:f>
              <c:numCache>
                <c:formatCode>0.0</c:formatCode>
                <c:ptCount val="17"/>
                <c:pt idx="0">
                  <c:v>256.39999999999998</c:v>
                </c:pt>
                <c:pt idx="1">
                  <c:v>813.3</c:v>
                </c:pt>
                <c:pt idx="2">
                  <c:v>291.10000000000002</c:v>
                </c:pt>
                <c:pt idx="3">
                  <c:v>668.69999999999993</c:v>
                </c:pt>
                <c:pt idx="4">
                  <c:v>197.4</c:v>
                </c:pt>
                <c:pt idx="5" formatCode="General">
                  <c:v>276</c:v>
                </c:pt>
                <c:pt idx="6" formatCode="General">
                  <c:v>123.30000000000001</c:v>
                </c:pt>
                <c:pt idx="7">
                  <c:v>99</c:v>
                </c:pt>
                <c:pt idx="8">
                  <c:v>52.4</c:v>
                </c:pt>
                <c:pt idx="9">
                  <c:v>211.1</c:v>
                </c:pt>
                <c:pt idx="10">
                  <c:v>148.69999999999999</c:v>
                </c:pt>
                <c:pt idx="11">
                  <c:v>295.89999999999998</c:v>
                </c:pt>
                <c:pt idx="12">
                  <c:v>412.1</c:v>
                </c:pt>
                <c:pt idx="13">
                  <c:v>429.40000000000003</c:v>
                </c:pt>
                <c:pt idx="14">
                  <c:v>55.3</c:v>
                </c:pt>
                <c:pt idx="15">
                  <c:v>100</c:v>
                </c:pt>
                <c:pt idx="16">
                  <c:v>105.3</c:v>
                </c:pt>
              </c:numCache>
            </c:numRef>
          </c:val>
        </c:ser>
        <c:ser>
          <c:idx val="1"/>
          <c:order val="1"/>
          <c:tx>
            <c:strRef>
              <c:f>Folha1!$BH$98</c:f>
              <c:strCache>
                <c:ptCount val="1"/>
                <c:pt idx="0">
                  <c:v>2Q 2019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Folha1!$BH$99:$BH$115</c:f>
              <c:numCache>
                <c:formatCode>0.0</c:formatCode>
                <c:ptCount val="17"/>
                <c:pt idx="0">
                  <c:v>249.2</c:v>
                </c:pt>
                <c:pt idx="1">
                  <c:v>811.00000000000011</c:v>
                </c:pt>
                <c:pt idx="2">
                  <c:v>287.7</c:v>
                </c:pt>
                <c:pt idx="3">
                  <c:v>679.9</c:v>
                </c:pt>
                <c:pt idx="4">
                  <c:v>200.8</c:v>
                </c:pt>
                <c:pt idx="5" formatCode="General">
                  <c:v>294.20000000000005</c:v>
                </c:pt>
                <c:pt idx="6" formatCode="General">
                  <c:v>122.3</c:v>
                </c:pt>
                <c:pt idx="7">
                  <c:v>98.3</c:v>
                </c:pt>
                <c:pt idx="8">
                  <c:v>50.1</c:v>
                </c:pt>
                <c:pt idx="9">
                  <c:v>197.9</c:v>
                </c:pt>
                <c:pt idx="10">
                  <c:v>149.6</c:v>
                </c:pt>
                <c:pt idx="11">
                  <c:v>285.7</c:v>
                </c:pt>
                <c:pt idx="12">
                  <c:v>401.4</c:v>
                </c:pt>
                <c:pt idx="13">
                  <c:v>452.4</c:v>
                </c:pt>
                <c:pt idx="14">
                  <c:v>54.7</c:v>
                </c:pt>
                <c:pt idx="15">
                  <c:v>116.7</c:v>
                </c:pt>
                <c:pt idx="16">
                  <c:v>106.3</c:v>
                </c:pt>
              </c:numCache>
            </c:numRef>
          </c:val>
        </c:ser>
        <c:ser>
          <c:idx val="2"/>
          <c:order val="2"/>
          <c:tx>
            <c:strRef>
              <c:f>Folha1!$BI$98</c:f>
              <c:strCache>
                <c:ptCount val="1"/>
                <c:pt idx="0">
                  <c:v>3Q 2019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Folha1!$BI$99:$BI$115</c:f>
              <c:numCache>
                <c:formatCode>0.0</c:formatCode>
                <c:ptCount val="17"/>
                <c:pt idx="0">
                  <c:v>242.1</c:v>
                </c:pt>
                <c:pt idx="1">
                  <c:v>792.1</c:v>
                </c:pt>
                <c:pt idx="2">
                  <c:v>288.90000000000003</c:v>
                </c:pt>
                <c:pt idx="3">
                  <c:v>666.9</c:v>
                </c:pt>
                <c:pt idx="4">
                  <c:v>209.20000000000002</c:v>
                </c:pt>
                <c:pt idx="5" formatCode="General">
                  <c:v>307.7</c:v>
                </c:pt>
                <c:pt idx="6" formatCode="General">
                  <c:v>142.60000000000002</c:v>
                </c:pt>
                <c:pt idx="7">
                  <c:v>97.9</c:v>
                </c:pt>
                <c:pt idx="8">
                  <c:v>52.1</c:v>
                </c:pt>
                <c:pt idx="9">
                  <c:v>214.20000000000002</c:v>
                </c:pt>
                <c:pt idx="10">
                  <c:v>158.9</c:v>
                </c:pt>
                <c:pt idx="11">
                  <c:v>282.7</c:v>
                </c:pt>
                <c:pt idx="12">
                  <c:v>379.6</c:v>
                </c:pt>
                <c:pt idx="13">
                  <c:v>463.4</c:v>
                </c:pt>
                <c:pt idx="14">
                  <c:v>70.300000000000011</c:v>
                </c:pt>
                <c:pt idx="15">
                  <c:v>113.1</c:v>
                </c:pt>
                <c:pt idx="16">
                  <c:v>110.1</c:v>
                </c:pt>
              </c:numCache>
            </c:numRef>
          </c:val>
        </c:ser>
        <c:ser>
          <c:idx val="3"/>
          <c:order val="3"/>
          <c:tx>
            <c:strRef>
              <c:f>Folha1!$BJ$98</c:f>
              <c:strCache>
                <c:ptCount val="1"/>
                <c:pt idx="0">
                  <c:v>4Q 2019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Folha1!$BJ$99:$BJ$115</c:f>
              <c:numCache>
                <c:formatCode>0.0</c:formatCode>
                <c:ptCount val="17"/>
                <c:pt idx="0">
                  <c:v>218.8</c:v>
                </c:pt>
                <c:pt idx="1">
                  <c:v>829.39999999999986</c:v>
                </c:pt>
                <c:pt idx="2">
                  <c:v>277.89999999999998</c:v>
                </c:pt>
                <c:pt idx="3">
                  <c:v>670.2</c:v>
                </c:pt>
                <c:pt idx="4">
                  <c:v>213.3</c:v>
                </c:pt>
                <c:pt idx="5" formatCode="General">
                  <c:v>303</c:v>
                </c:pt>
                <c:pt idx="6" formatCode="General">
                  <c:v>127.60000000000001</c:v>
                </c:pt>
                <c:pt idx="7">
                  <c:v>91.199999999999989</c:v>
                </c:pt>
                <c:pt idx="8">
                  <c:v>49.1</c:v>
                </c:pt>
                <c:pt idx="9">
                  <c:v>212.99999999999997</c:v>
                </c:pt>
                <c:pt idx="10">
                  <c:v>162.1</c:v>
                </c:pt>
                <c:pt idx="11">
                  <c:v>272.2</c:v>
                </c:pt>
                <c:pt idx="12">
                  <c:v>382.9</c:v>
                </c:pt>
                <c:pt idx="13">
                  <c:v>462.2</c:v>
                </c:pt>
                <c:pt idx="14">
                  <c:v>60.099999999999994</c:v>
                </c:pt>
                <c:pt idx="15">
                  <c:v>126.39999999999999</c:v>
                </c:pt>
                <c:pt idx="16">
                  <c:v>105.5</c:v>
                </c:pt>
              </c:numCache>
            </c:numRef>
          </c:val>
        </c:ser>
        <c:ser>
          <c:idx val="4"/>
          <c:order val="4"/>
          <c:tx>
            <c:strRef>
              <c:f>Folha1!$BK$98</c:f>
              <c:strCache>
                <c:ptCount val="1"/>
                <c:pt idx="0">
                  <c:v>1Q 2020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Folha1!$BK$99:$BK$115</c:f>
              <c:numCache>
                <c:formatCode>0.0</c:formatCode>
                <c:ptCount val="17"/>
                <c:pt idx="0">
                  <c:v>226.9</c:v>
                </c:pt>
                <c:pt idx="1">
                  <c:v>806.6999999999997</c:v>
                </c:pt>
                <c:pt idx="2">
                  <c:v>284.40000000000003</c:v>
                </c:pt>
                <c:pt idx="3">
                  <c:v>651.6</c:v>
                </c:pt>
                <c:pt idx="4">
                  <c:v>212.2</c:v>
                </c:pt>
                <c:pt idx="5" formatCode="General">
                  <c:v>295.60000000000002</c:v>
                </c:pt>
                <c:pt idx="6" formatCode="General">
                  <c:v>122.7</c:v>
                </c:pt>
                <c:pt idx="7">
                  <c:v>87.399999999999991</c:v>
                </c:pt>
                <c:pt idx="8">
                  <c:v>43.3</c:v>
                </c:pt>
                <c:pt idx="9">
                  <c:v>206.1</c:v>
                </c:pt>
                <c:pt idx="10">
                  <c:v>157.5</c:v>
                </c:pt>
                <c:pt idx="11">
                  <c:v>272.39999999999998</c:v>
                </c:pt>
                <c:pt idx="12">
                  <c:v>398.4</c:v>
                </c:pt>
                <c:pt idx="13">
                  <c:v>459.29999999999995</c:v>
                </c:pt>
                <c:pt idx="14">
                  <c:v>67.8</c:v>
                </c:pt>
                <c:pt idx="15">
                  <c:v>129.5</c:v>
                </c:pt>
                <c:pt idx="16">
                  <c:v>106.5</c:v>
                </c:pt>
              </c:numCache>
            </c:numRef>
          </c:val>
        </c:ser>
        <c:ser>
          <c:idx val="5"/>
          <c:order val="5"/>
          <c:tx>
            <c:strRef>
              <c:f>Folha1!$BL$98</c:f>
              <c:strCache>
                <c:ptCount val="1"/>
                <c:pt idx="0">
                  <c:v>2Q 2020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Folha1!$BL$99:$BL$115</c:f>
              <c:numCache>
                <c:formatCode>0.0</c:formatCode>
                <c:ptCount val="17"/>
                <c:pt idx="0">
                  <c:v>233.29999999999998</c:v>
                </c:pt>
                <c:pt idx="1">
                  <c:v>778.4</c:v>
                </c:pt>
                <c:pt idx="2">
                  <c:v>272.2</c:v>
                </c:pt>
                <c:pt idx="3">
                  <c:v>625.09999999999991</c:v>
                </c:pt>
                <c:pt idx="4">
                  <c:v>200.09999999999997</c:v>
                </c:pt>
                <c:pt idx="5" formatCode="General">
                  <c:v>254.6</c:v>
                </c:pt>
                <c:pt idx="6" formatCode="General">
                  <c:v>134.80000000000001</c:v>
                </c:pt>
                <c:pt idx="7">
                  <c:v>90.4</c:v>
                </c:pt>
                <c:pt idx="8">
                  <c:v>43.2</c:v>
                </c:pt>
                <c:pt idx="9">
                  <c:v>214.89999999999998</c:v>
                </c:pt>
                <c:pt idx="10">
                  <c:v>146.1</c:v>
                </c:pt>
                <c:pt idx="11">
                  <c:v>271.2</c:v>
                </c:pt>
                <c:pt idx="12">
                  <c:v>392.4</c:v>
                </c:pt>
                <c:pt idx="13">
                  <c:v>441.29999999999995</c:v>
                </c:pt>
                <c:pt idx="14">
                  <c:v>66.5</c:v>
                </c:pt>
                <c:pt idx="15">
                  <c:v>128.80000000000001</c:v>
                </c:pt>
                <c:pt idx="16">
                  <c:v>93.2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6571264"/>
        <c:axId val="216573056"/>
      </c:barChart>
      <c:catAx>
        <c:axId val="216571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6573056"/>
        <c:crosses val="autoZero"/>
        <c:auto val="1"/>
        <c:lblAlgn val="ctr"/>
        <c:lblOffset val="100"/>
        <c:noMultiLvlLbl val="0"/>
      </c:catAx>
      <c:valAx>
        <c:axId val="21657305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165712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668686323882811E-2"/>
          <c:y val="5.0667062843559652E-2"/>
          <c:w val="0.92572673593941357"/>
          <c:h val="0.84741941508667418"/>
        </c:manualLayout>
      </c:layout>
      <c:lineChart>
        <c:grouping val="standard"/>
        <c:varyColors val="0"/>
        <c:ser>
          <c:idx val="0"/>
          <c:order val="0"/>
          <c:tx>
            <c:strRef>
              <c:f>Folha1!$AD$110:$AF$110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2.8089245333826472E-2"/>
                  <c:y val="4.2713371520383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334822485879004E-2"/>
                  <c:y val="5.16044613920114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240548423412462E-2"/>
                  <c:y val="5.64199915262164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427214830531848E-2"/>
                  <c:y val="4.473387367459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2900732896645024E-2"/>
                  <c:y val="4.1949630510022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Folha1!$AG$110:$AL$110</c:f>
              <c:numCache>
                <c:formatCode>0.0</c:formatCode>
                <c:ptCount val="6"/>
                <c:pt idx="0">
                  <c:v>6.7</c:v>
                </c:pt>
                <c:pt idx="1">
                  <c:v>6.2</c:v>
                </c:pt>
                <c:pt idx="2">
                  <c:v>6.1</c:v>
                </c:pt>
                <c:pt idx="3">
                  <c:v>6.7</c:v>
                </c:pt>
                <c:pt idx="4">
                  <c:v>6.7</c:v>
                </c:pt>
                <c:pt idx="5">
                  <c:v>5.5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Folha1!$AD$111:$AF$111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2.7956357124086312E-2"/>
                  <c:y val="3.9154382431755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705426356589148E-2"/>
                  <c:y val="5.6130298069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9571059431524546E-2"/>
                  <c:y val="4.2928977937163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17931422147271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7743596003988E-2"/>
                  <c:y val="5.28299680361736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861310908447939E-3"/>
                  <c:y val="1.21318168562263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Folha1!$AG$111:$AL$111</c:f>
              <c:numCache>
                <c:formatCode>0.0</c:formatCode>
                <c:ptCount val="6"/>
                <c:pt idx="0">
                  <c:v>5.9</c:v>
                </c:pt>
                <c:pt idx="1">
                  <c:v>5.8</c:v>
                </c:pt>
                <c:pt idx="2">
                  <c:v>5.3</c:v>
                </c:pt>
                <c:pt idx="3">
                  <c:v>5.9</c:v>
                </c:pt>
                <c:pt idx="4">
                  <c:v>6.1</c:v>
                </c:pt>
                <c:pt idx="5">
                  <c:v>5.5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Folha1!$AD$112:$AF$112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dLbls>
            <c:dLbl>
              <c:idx val="5"/>
              <c:layout>
                <c:manualLayout>
                  <c:x val="-1.4532312014768241E-2"/>
                  <c:y val="-3.88469051431464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2019</c:v>
                </c:pt>
                <c:pt idx="1">
                  <c:v>2Q 2019</c:v>
                </c:pt>
                <c:pt idx="2">
                  <c:v>3Q 2019</c:v>
                </c:pt>
                <c:pt idx="3">
                  <c:v>4Q 2019</c:v>
                </c:pt>
                <c:pt idx="4">
                  <c:v>1Q 2020</c:v>
                </c:pt>
                <c:pt idx="5">
                  <c:v>2Q 2020</c:v>
                </c:pt>
              </c:strCache>
            </c:strRef>
          </c:cat>
          <c:val>
            <c:numRef>
              <c:f>Folha1!$AG$112:$AL$112</c:f>
              <c:numCache>
                <c:formatCode>0.0</c:formatCode>
                <c:ptCount val="6"/>
                <c:pt idx="0">
                  <c:v>7.5</c:v>
                </c:pt>
                <c:pt idx="1">
                  <c:v>6.6</c:v>
                </c:pt>
                <c:pt idx="2">
                  <c:v>6.8</c:v>
                </c:pt>
                <c:pt idx="3">
                  <c:v>7.5</c:v>
                </c:pt>
                <c:pt idx="4">
                  <c:v>7.3</c:v>
                </c:pt>
                <c:pt idx="5">
                  <c:v>5.6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714688"/>
        <c:axId val="217716224"/>
      </c:lineChart>
      <c:catAx>
        <c:axId val="217714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716224"/>
        <c:crosses val="autoZero"/>
        <c:auto val="1"/>
        <c:lblAlgn val="ctr"/>
        <c:lblOffset val="100"/>
        <c:noMultiLvlLbl val="0"/>
      </c:catAx>
      <c:valAx>
        <c:axId val="217716224"/>
        <c:scaling>
          <c:orientation val="minMax"/>
          <c:min val="4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217714688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0.0634</cdr:y>
    </cdr:from>
    <cdr:to>
      <cdr:x>0.08911</cdr:x>
      <cdr:y>0.1228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0" y="302543"/>
          <a:ext cx="768001" cy="2834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l"/>
          <a:r>
            <a:rPr lang="pt-PT" sz="900" b="1" dirty="0" err="1" smtClean="0">
              <a:solidFill>
                <a:sysClr val="windowText" lastClr="000000"/>
              </a:solidFill>
            </a:rPr>
            <a:t>Thousands</a:t>
          </a:r>
          <a:endParaRPr lang="pt-PT" sz="9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0.03543</cdr:x>
      <cdr:y>0.7524</cdr:y>
    </cdr:from>
    <cdr:to>
      <cdr:x>0.25708</cdr:x>
      <cdr:y>0.84387</cdr:y>
    </cdr:to>
    <cdr:sp macro="" textlink="">
      <cdr:nvSpPr>
        <cdr:cNvPr id="3" name="CaixaDeTexto 7"/>
        <cdr:cNvSpPr txBox="1"/>
      </cdr:nvSpPr>
      <cdr:spPr>
        <a:xfrm xmlns:a="http://schemas.openxmlformats.org/drawingml/2006/main">
          <a:off x="313064" y="3797546"/>
          <a:ext cx="1958422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1st Semester </a:t>
          </a:r>
          <a:r>
            <a:rPr lang="en-US" sz="1200" dirty="0" smtClean="0"/>
            <a:t>2020  </a:t>
          </a:r>
          <a:r>
            <a:rPr lang="en-US" sz="1200" dirty="0"/>
            <a:t>- Situation at the end of June</a:t>
          </a:r>
          <a:endParaRPr lang="pt-PT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0.09548</cdr:y>
    </cdr:from>
    <cdr:to>
      <cdr:x>0.04388</cdr:x>
      <cdr:y>0.16781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05448" y="486719"/>
          <a:ext cx="237524" cy="3687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PT" sz="1400" b="1" dirty="0">
              <a:solidFill>
                <a:sysClr val="windowText" lastClr="000000"/>
              </a:solidFill>
            </a:rPr>
            <a:t>%</a:t>
          </a:r>
          <a:endParaRPr lang="pt-PT" sz="18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0.0718</cdr:y>
    </cdr:from>
    <cdr:to>
      <cdr:x>0.05513</cdr:x>
      <cdr:y>0.13152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13074" y="353543"/>
          <a:ext cx="349009" cy="2940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PT" sz="1200" b="1" dirty="0">
              <a:solidFill>
                <a:sysClr val="windowText" lastClr="000000"/>
              </a:solidFill>
            </a:rPr>
            <a:t>%</a:t>
          </a:r>
          <a:endParaRPr lang="pt-PT" sz="16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1.13956E-7</cdr:x>
      <cdr:y>0.03516</cdr:y>
    </cdr:from>
    <cdr:to>
      <cdr:x>0.08225</cdr:x>
      <cdr:y>0.14919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" y="117712"/>
          <a:ext cx="721768" cy="3817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900" b="1" dirty="0" err="1" smtClean="0">
              <a:solidFill>
                <a:sysClr val="windowText" lastClr="000000"/>
              </a:solidFill>
            </a:rPr>
            <a:t>Thousands</a:t>
          </a:r>
          <a:endParaRPr lang="pt-PT" sz="9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0.05941</cdr:y>
    </cdr:from>
    <cdr:to>
      <cdr:x>0.05976</cdr:x>
      <cdr:y>0.13152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13652" y="308551"/>
          <a:ext cx="389852" cy="3745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PT" sz="1400" b="1" dirty="0">
              <a:solidFill>
                <a:sysClr val="windowText" lastClr="000000"/>
              </a:solidFill>
            </a:rPr>
            <a:t>%</a:t>
          </a:r>
          <a:endParaRPr lang="pt-PT" sz="18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0.01948</cdr:x>
      <cdr:y>0.06638</cdr:y>
    </cdr:from>
    <cdr:to>
      <cdr:x>0.10905</cdr:x>
      <cdr:y>0.12265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67064" y="334293"/>
          <a:ext cx="768001" cy="2834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050" b="1" dirty="0" smtClean="0">
              <a:solidFill>
                <a:sysClr val="windowText" lastClr="000000"/>
              </a:solidFill>
            </a:rPr>
            <a:t>%</a:t>
          </a:r>
          <a:endParaRPr lang="pt-PT" sz="9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1.18696E-7</cdr:x>
      <cdr:y>0.07409</cdr:y>
    </cdr:from>
    <cdr:to>
      <cdr:x>0.10754</cdr:x>
      <cdr:y>0.1462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" y="372101"/>
          <a:ext cx="906010" cy="3621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PT" sz="1200" b="1" dirty="0" err="1" smtClean="0">
              <a:solidFill>
                <a:sysClr val="windowText" lastClr="000000"/>
              </a:solidFill>
            </a:rPr>
            <a:t>Thousand</a:t>
          </a:r>
          <a:r>
            <a:rPr lang="pt-PT" sz="1200" b="1" dirty="0" err="1" smtClean="0">
              <a:solidFill>
                <a:sysClr val="windowText" lastClr="000000"/>
              </a:solidFill>
            </a:rPr>
            <a:t>s</a:t>
          </a:r>
          <a:endParaRPr lang="pt-PT" sz="12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0.04034</cdr:y>
    </cdr:from>
    <cdr:to>
      <cdr:x>0.0939</cdr:x>
      <cdr:y>0.11303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0" y="157312"/>
          <a:ext cx="768001" cy="2834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900" b="1" dirty="0" err="1" smtClean="0">
              <a:solidFill>
                <a:sysClr val="windowText" lastClr="000000"/>
              </a:solidFill>
            </a:rPr>
            <a:t>Thousands</a:t>
          </a:r>
          <a:endParaRPr lang="pt-PT" sz="9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0.00679</cdr:x>
      <cdr:y>0.09062</cdr:y>
    </cdr:from>
    <cdr:to>
      <cdr:x>0.227</cdr:x>
      <cdr:y>0.17759</cdr:y>
    </cdr:to>
    <cdr:sp macro="" textlink="">
      <cdr:nvSpPr>
        <cdr:cNvPr id="2" name="CaixaDeTexto 7"/>
        <cdr:cNvSpPr txBox="1"/>
      </cdr:nvSpPr>
      <cdr:spPr>
        <a:xfrm xmlns:a="http://schemas.openxmlformats.org/drawingml/2006/main">
          <a:off x="60383" y="481032"/>
          <a:ext cx="1958422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1st Semester </a:t>
          </a:r>
          <a:r>
            <a:rPr lang="en-US" sz="1200" dirty="0" smtClean="0"/>
            <a:t>2020  </a:t>
          </a:r>
          <a:r>
            <a:rPr lang="en-US" sz="1200" dirty="0"/>
            <a:t>- Situation at the end of June</a:t>
          </a:r>
          <a:endParaRPr lang="pt-PT" sz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B57FC-ACE0-4FF9-96B2-416F3FBA2DDA}" type="datetimeFigureOut">
              <a:rPr lang="pt-PT" smtClean="0"/>
              <a:t>16/01/2021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2DB25-4361-4FE9-87E9-22BE9AAD5F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3316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6094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10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5748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11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12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13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14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15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16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17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55387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18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55387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19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5538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30857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20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5538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21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55387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22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23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24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25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26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7723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3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996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4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0870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5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23377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6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2099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7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22099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8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2099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9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174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1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24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0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1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5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9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5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8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7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9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88668-2570-974A-8577-00AA427E03CA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5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L_Capa_PPT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3593" y="2698813"/>
            <a:ext cx="6968970" cy="3464388"/>
          </a:xfrm>
        </p:spPr>
        <p:txBody>
          <a:bodyPr anchor="t">
            <a:normAutofit/>
          </a:bodyPr>
          <a:lstStyle/>
          <a:p>
            <a:pPr algn="r"/>
            <a:r>
              <a:rPr lang="pt-PT" sz="4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4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4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Report</a:t>
            </a:r>
            <a:r>
              <a:rPr lang="pt-PT" sz="4000" b="1" dirty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pt-PT" sz="4000" b="1" dirty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pt-PT" sz="36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First</a:t>
            </a:r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half</a:t>
            </a:r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of</a:t>
            </a:r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 2020</a:t>
            </a:r>
            <a:r>
              <a:rPr lang="pt-PT" sz="32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pt-PT" sz="32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pt-PT" sz="1600" b="1" dirty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pt-PT" sz="1600" b="1" dirty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market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key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indicators</a:t>
            </a:r>
            <a: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n-US" sz="1800" b="1" dirty="0" smtClean="0">
                <a:solidFill>
                  <a:schemeClr val="bg1"/>
                </a:solidFill>
                <a:latin typeface="Helvetica"/>
                <a:cs typeface="Helvetica"/>
              </a:rPr>
              <a:t>Lisbon, October 2020</a:t>
            </a:r>
            <a:endParaRPr lang="en-US" sz="24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002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4" y="-320784"/>
            <a:ext cx="9606234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1064175" y="781037"/>
            <a:ext cx="7047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EMPLOYED BY SECTORS OF ACTIVITY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010576"/>
              </p:ext>
            </p:extLst>
          </p:nvPr>
        </p:nvGraphicFramePr>
        <p:xfrm>
          <a:off x="200249" y="1194614"/>
          <a:ext cx="8775290" cy="3347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59116" y="6524843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370070" y="0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269816"/>
              </p:ext>
            </p:extLst>
          </p:nvPr>
        </p:nvGraphicFramePr>
        <p:xfrm>
          <a:off x="408557" y="4705568"/>
          <a:ext cx="8166099" cy="181927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609837"/>
                <a:gridCol w="3287403"/>
                <a:gridCol w="609837"/>
                <a:gridCol w="609837"/>
                <a:gridCol w="609837"/>
                <a:gridCol w="609837"/>
                <a:gridCol w="609837"/>
                <a:gridCol w="609837"/>
                <a:gridCol w="609837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A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Agriculture, forestry and fishing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M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Professional, scientific and technical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C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Manufacturing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Administrative and support service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F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 err="1">
                          <a:effectLst/>
                        </a:rPr>
                        <a:t>Construction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Public administration and defence; compulsory social security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G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Wholesale and retail trade; repair of motor vehicles and motorcycles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P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Education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333333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333333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H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Transportation and storage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Q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Human health and social work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I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Accommodation and food service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R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Arts, entertainment and recreation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J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Information and communication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Other service activities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K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Financial and insurance activities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T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 gridSpan="6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Activities of Households as Employers; Undifferentiate Goods and Services Producing Activities of Households for Own Use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L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Real estate activities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100" u="none" strike="noStrike" dirty="0">
                          <a:effectLst/>
                        </a:rPr>
                        <a:t> </a:t>
                      </a:r>
                      <a:endParaRPr lang="pt-P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6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17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5" y="-338522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graphicFrame>
        <p:nvGraphicFramePr>
          <p:cNvPr id="15" name="Grá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702509"/>
              </p:ext>
            </p:extLst>
          </p:nvPr>
        </p:nvGraphicFramePr>
        <p:xfrm>
          <a:off x="219168" y="1352116"/>
          <a:ext cx="8424862" cy="5193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1424233" y="0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0" name="Retângulo 15"/>
          <p:cNvSpPr/>
          <p:nvPr/>
        </p:nvSpPr>
        <p:spPr>
          <a:xfrm>
            <a:off x="1277008" y="1001484"/>
            <a:ext cx="6451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Unemployment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rate (as %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population aged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and over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87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71831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530775" y="909687"/>
            <a:ext cx="8043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Unemployment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rate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963302"/>
              </p:ext>
            </p:extLst>
          </p:nvPr>
        </p:nvGraphicFramePr>
        <p:xfrm>
          <a:off x="30190" y="1435233"/>
          <a:ext cx="8574657" cy="5036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589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7336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530775" y="909687"/>
            <a:ext cx="8043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UNEMPLOYED POPULATION BY DURATION OF JOB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047236"/>
              </p:ext>
            </p:extLst>
          </p:nvPr>
        </p:nvGraphicFramePr>
        <p:xfrm>
          <a:off x="219168" y="1346311"/>
          <a:ext cx="8424862" cy="5022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0435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1692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530774" y="1105011"/>
            <a:ext cx="8043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REGISTERED UNEMPLOYMENT 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95641" y="63283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/>
              <a:t>IEFP, </a:t>
            </a:r>
            <a:r>
              <a:rPr lang="pt-PT" sz="1200" dirty="0"/>
              <a:t>Labour </a:t>
            </a:r>
            <a:r>
              <a:rPr lang="pt-PT" sz="1200" dirty="0" err="1" smtClean="0"/>
              <a:t>Market</a:t>
            </a:r>
            <a:endParaRPr lang="pt-PT" sz="12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5013201"/>
              </p:ext>
            </p:extLst>
          </p:nvPr>
        </p:nvGraphicFramePr>
        <p:xfrm>
          <a:off x="395641" y="1880483"/>
          <a:ext cx="8179015" cy="3899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579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1692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530774" y="1105011"/>
            <a:ext cx="8043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REGISTERED UNEMPLOYMENT -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Movement over the months of </a:t>
            </a:r>
            <a:endParaRPr lang="en-US" b="1" dirty="0" smtClean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half of</a:t>
            </a:r>
            <a:r>
              <a:rPr lang="pt-PT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95641" y="63283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: IEFP, Labour </a:t>
            </a:r>
            <a:r>
              <a:rPr lang="pt-PT" sz="1200" dirty="0" err="1" smtClean="0"/>
              <a:t>Market</a:t>
            </a:r>
            <a:endParaRPr lang="pt-PT" sz="1200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9618678"/>
              </p:ext>
            </p:extLst>
          </p:nvPr>
        </p:nvGraphicFramePr>
        <p:xfrm>
          <a:off x="84959" y="1895739"/>
          <a:ext cx="8465119" cy="4115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Rectângulo 10"/>
          <p:cNvSpPr/>
          <p:nvPr/>
        </p:nvSpPr>
        <p:spPr>
          <a:xfrm>
            <a:off x="89228" y="2122155"/>
            <a:ext cx="768001" cy="283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900" b="1" dirty="0" err="1" smtClean="0">
                <a:solidFill>
                  <a:sysClr val="windowText" lastClr="000000"/>
                </a:solidFill>
              </a:rPr>
              <a:t>Thousands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657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5" y="-338522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/>
              <a:t>INE, </a:t>
            </a:r>
            <a:r>
              <a:rPr lang="pt-PT" sz="1200" dirty="0" smtClean="0"/>
              <a:t>Labour Force </a:t>
            </a:r>
            <a:r>
              <a:rPr lang="pt-PT" sz="1200" dirty="0" err="1" smtClean="0"/>
              <a:t>Survey</a:t>
            </a:r>
            <a:endParaRPr lang="pt-PT" sz="1200" dirty="0"/>
          </a:p>
        </p:txBody>
      </p:sp>
      <p:sp>
        <p:nvSpPr>
          <p:cNvPr id="28" name="Rectângulo arredondado 27"/>
          <p:cNvSpPr/>
          <p:nvPr/>
        </p:nvSpPr>
        <p:spPr>
          <a:xfrm>
            <a:off x="168041" y="848357"/>
            <a:ext cx="8591550" cy="707662"/>
          </a:xfrm>
          <a:prstGeom prst="round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ENTRY AND EXIT FLOWS BETWEEN INACTIVITY, EMPLOYMENT AND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UNEMPLOYMENT</a:t>
            </a:r>
            <a:endParaRPr lang="pt-PT" sz="16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lang="pt-PT" sz="1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2nd</a:t>
            </a:r>
            <a:r>
              <a:rPr lang="pt-PT" sz="16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600" b="1" baseline="0" dirty="0" err="1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Quarter</a:t>
            </a:r>
            <a:r>
              <a:rPr lang="pt-PT" sz="1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PT" sz="16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PT" sz="16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600" b="1" baseline="0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2020</a:t>
            </a:r>
            <a:endParaRPr lang="pt-PT" sz="14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00482" y="54887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785938"/>
            <a:ext cx="8656637" cy="439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568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507" y="-349519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483007" y="0"/>
            <a:ext cx="6741543" cy="793470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solidFill>
                  <a:schemeClr val="bg1"/>
                </a:solidFill>
                <a:latin typeface="Helvetica"/>
                <a:cs typeface="Helvetica"/>
              </a:rPr>
              <a:t>Exceptional support measures in the context of a pandemic </a:t>
            </a:r>
            <a:r>
              <a:rPr lang="pt-PT" sz="2600" b="1" dirty="0" smtClean="0">
                <a:solidFill>
                  <a:schemeClr val="bg1"/>
                </a:solidFill>
                <a:latin typeface="Helvetica"/>
                <a:cs typeface="Helvetica"/>
              </a:rPr>
              <a:t>(</a:t>
            </a:r>
            <a:r>
              <a:rPr lang="pt-PT" sz="2600" b="1" dirty="0">
                <a:solidFill>
                  <a:schemeClr val="bg1"/>
                </a:solidFill>
                <a:latin typeface="Helvetica"/>
                <a:cs typeface="Helvetica"/>
              </a:rPr>
              <a:t>covid-19)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07542" y="1120614"/>
            <a:ext cx="8193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NUMBER OF EMPLOYEES COVERED BY EMPLOYERS WHO APPLIED FOR THE SIMPLIFIED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LAY-OFF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09006" y="6350877"/>
            <a:ext cx="5313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/>
              <a:t>II/MTSSS, </a:t>
            </a:r>
            <a:r>
              <a:rPr lang="pt-PT" sz="1200" dirty="0"/>
              <a:t>Social </a:t>
            </a:r>
            <a:r>
              <a:rPr lang="pt-PT" sz="1200" dirty="0" smtClean="0"/>
              <a:t> </a:t>
            </a:r>
            <a:r>
              <a:rPr lang="pt-PT" sz="1200" dirty="0" err="1" smtClean="0"/>
              <a:t>Security</a:t>
            </a:r>
            <a:r>
              <a:rPr lang="pt-PT" sz="1200" dirty="0" smtClean="0"/>
              <a:t>  </a:t>
            </a:r>
            <a:r>
              <a:rPr lang="pt-PT" sz="1200" dirty="0" err="1" smtClean="0"/>
              <a:t>Statistics</a:t>
            </a:r>
            <a:r>
              <a:rPr lang="pt-PT" sz="1200" dirty="0" smtClean="0"/>
              <a:t> </a:t>
            </a:r>
            <a:r>
              <a:rPr lang="pt-PT" sz="1200" dirty="0" smtClean="0"/>
              <a:t>(www.gep.mtsss.gov.pt</a:t>
            </a:r>
            <a:r>
              <a:rPr lang="pt-PT" sz="1200" dirty="0"/>
              <a:t>)</a:t>
            </a: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474113"/>
              </p:ext>
            </p:extLst>
          </p:nvPr>
        </p:nvGraphicFramePr>
        <p:xfrm>
          <a:off x="507542" y="1799302"/>
          <a:ext cx="7713407" cy="4551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Rectângulo 14"/>
          <p:cNvSpPr/>
          <p:nvPr/>
        </p:nvSpPr>
        <p:spPr>
          <a:xfrm>
            <a:off x="1028774" y="2151651"/>
            <a:ext cx="768001" cy="283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900" b="1" dirty="0" err="1" smtClean="0">
                <a:solidFill>
                  <a:sysClr val="windowText" lastClr="000000"/>
                </a:solidFill>
              </a:rPr>
              <a:t>Thousands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62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8891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0774" y="1134981"/>
            <a:ext cx="8193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EMPLOYERS WHO APPLIED FOR THE SIMPLIFIED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LAY-OFF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993468"/>
              </p:ext>
            </p:extLst>
          </p:nvPr>
        </p:nvGraphicFramePr>
        <p:xfrm>
          <a:off x="409006" y="1627634"/>
          <a:ext cx="8520283" cy="4953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409006" y="6581001"/>
            <a:ext cx="5313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: II/MTSSS, Social  </a:t>
            </a:r>
            <a:r>
              <a:rPr lang="pt-PT" sz="1200" dirty="0" err="1"/>
              <a:t>Security</a:t>
            </a:r>
            <a:r>
              <a:rPr lang="pt-PT" sz="1200" dirty="0"/>
              <a:t>  </a:t>
            </a:r>
            <a:r>
              <a:rPr lang="pt-PT" sz="1200" dirty="0" err="1"/>
              <a:t>Statistics</a:t>
            </a:r>
            <a:r>
              <a:rPr lang="pt-PT" sz="1200" dirty="0"/>
              <a:t> (www.gep.mtsss.gov.pt)</a:t>
            </a:r>
            <a:endParaRPr lang="pt-PT" sz="1200" dirty="0"/>
          </a:p>
        </p:txBody>
      </p:sp>
      <p:sp>
        <p:nvSpPr>
          <p:cNvPr id="12" name="Rectângulo 11"/>
          <p:cNvSpPr/>
          <p:nvPr/>
        </p:nvSpPr>
        <p:spPr>
          <a:xfrm>
            <a:off x="530774" y="1900929"/>
            <a:ext cx="768001" cy="283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900" b="1" dirty="0" err="1" smtClean="0">
                <a:solidFill>
                  <a:sysClr val="windowText" lastClr="000000"/>
                </a:solidFill>
              </a:rPr>
              <a:t>Thousands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483007" y="0"/>
            <a:ext cx="6741543" cy="793470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solidFill>
                  <a:schemeClr val="bg1"/>
                </a:solidFill>
                <a:latin typeface="Helvetica"/>
                <a:cs typeface="Helvetica"/>
              </a:rPr>
              <a:t>Exceptional support measures in the context of a pandemic </a:t>
            </a:r>
            <a:r>
              <a:rPr lang="pt-PT" sz="2600" b="1" dirty="0" smtClean="0">
                <a:solidFill>
                  <a:schemeClr val="bg1"/>
                </a:solidFill>
                <a:latin typeface="Helvetica"/>
                <a:cs typeface="Helvetica"/>
              </a:rPr>
              <a:t>(</a:t>
            </a:r>
            <a:r>
              <a:rPr lang="pt-PT" sz="2600" b="1" dirty="0">
                <a:solidFill>
                  <a:schemeClr val="bg1"/>
                </a:solidFill>
                <a:latin typeface="Helvetica"/>
                <a:cs typeface="Helvetica"/>
              </a:rPr>
              <a:t>covid-19)</a:t>
            </a:r>
          </a:p>
        </p:txBody>
      </p:sp>
    </p:spTree>
    <p:extLst>
      <p:ext uri="{BB962C8B-B14F-4D97-AF65-F5344CB8AC3E}">
        <p14:creationId xmlns:p14="http://schemas.microsoft.com/office/powerpoint/2010/main" val="230339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507" y="-349519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3" y="1134981"/>
            <a:ext cx="86642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NUMBER OF WORKERS COVERED BY THE SIMPLIFIED LAY-OFF BY ECONOMIC ACTIVITY</a:t>
            </a:r>
            <a:r>
              <a:rPr lang="pt-PT" sz="16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PT" sz="16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09006" y="6350877"/>
            <a:ext cx="5313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: II/MTSSS, Social  </a:t>
            </a:r>
            <a:r>
              <a:rPr lang="pt-PT" sz="1200" dirty="0" err="1"/>
              <a:t>Security</a:t>
            </a:r>
            <a:r>
              <a:rPr lang="pt-PT" sz="1200" dirty="0"/>
              <a:t>  </a:t>
            </a:r>
            <a:r>
              <a:rPr lang="pt-PT" sz="1200" dirty="0" err="1"/>
              <a:t>Statistics</a:t>
            </a:r>
            <a:r>
              <a:rPr lang="pt-PT" sz="1200" dirty="0"/>
              <a:t> (www.gep.mtsss.gov.pt)</a:t>
            </a:r>
            <a:endParaRPr lang="pt-PT" sz="12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356782"/>
              </p:ext>
            </p:extLst>
          </p:nvPr>
        </p:nvGraphicFramePr>
        <p:xfrm>
          <a:off x="129702" y="1620651"/>
          <a:ext cx="8915400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Rectângulo 9"/>
          <p:cNvSpPr/>
          <p:nvPr/>
        </p:nvSpPr>
        <p:spPr>
          <a:xfrm>
            <a:off x="409006" y="1723948"/>
            <a:ext cx="768001" cy="283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900" b="1" dirty="0" err="1" smtClean="0">
                <a:solidFill>
                  <a:sysClr val="windowText" lastClr="000000"/>
                </a:solidFill>
              </a:rPr>
              <a:t>Thousands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483007" y="0"/>
            <a:ext cx="6741543" cy="793470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solidFill>
                  <a:schemeClr val="bg1"/>
                </a:solidFill>
                <a:latin typeface="Helvetica"/>
                <a:cs typeface="Helvetica"/>
              </a:rPr>
              <a:t>Exceptional support measures in the context of a pandemic </a:t>
            </a:r>
            <a:r>
              <a:rPr lang="pt-PT" sz="2600" b="1" dirty="0" smtClean="0">
                <a:solidFill>
                  <a:schemeClr val="bg1"/>
                </a:solidFill>
                <a:latin typeface="Helvetica"/>
                <a:cs typeface="Helvetica"/>
              </a:rPr>
              <a:t>(</a:t>
            </a:r>
            <a:r>
              <a:rPr lang="pt-PT" sz="2600" b="1" dirty="0">
                <a:solidFill>
                  <a:schemeClr val="bg1"/>
                </a:solidFill>
                <a:latin typeface="Helvetica"/>
                <a:cs typeface="Helvetica"/>
              </a:rPr>
              <a:t>covid-19)</a:t>
            </a:r>
          </a:p>
        </p:txBody>
      </p:sp>
    </p:spTree>
    <p:extLst>
      <p:ext uri="{BB962C8B-B14F-4D97-AF65-F5344CB8AC3E}">
        <p14:creationId xmlns:p14="http://schemas.microsoft.com/office/powerpoint/2010/main" val="141746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444" y="-34619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28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19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19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19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19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0" name="Retângulo 9"/>
          <p:cNvSpPr/>
          <p:nvPr/>
        </p:nvSpPr>
        <p:spPr>
          <a:xfrm>
            <a:off x="-14011" y="1029841"/>
            <a:ext cx="85523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pt-PT" sz="1600" b="1" dirty="0" smtClean="0"/>
              <a:t>GDP </a:t>
            </a:r>
            <a:r>
              <a:rPr lang="pt-PT" sz="1600" b="1" dirty="0" smtClean="0"/>
              <a:t>AND</a:t>
            </a:r>
            <a:r>
              <a:rPr lang="pt-PT" sz="1600" b="1" dirty="0" smtClean="0"/>
              <a:t> </a:t>
            </a:r>
            <a:r>
              <a:rPr lang="pt-PT" sz="1600" b="1" dirty="0"/>
              <a:t>MAIN COMPONENTS OF </a:t>
            </a:r>
            <a:r>
              <a:rPr lang="pt-PT" sz="1600" b="1" dirty="0" smtClean="0"/>
              <a:t>EXPENDITURE </a:t>
            </a:r>
            <a:r>
              <a:rPr lang="pt-PT" sz="1600" b="1" dirty="0" smtClean="0"/>
              <a:t>– </a:t>
            </a:r>
            <a:r>
              <a:rPr lang="en-US" sz="1600" b="1" dirty="0"/>
              <a:t>ANNUAL PERCENTAGE RATE OF CHANGE</a:t>
            </a:r>
            <a:r>
              <a:rPr lang="pt-PT" sz="1600" b="1" dirty="0"/>
              <a:t> (</a:t>
            </a:r>
            <a:r>
              <a:rPr lang="pt-PT" sz="1600" b="1" dirty="0" smtClean="0"/>
              <a:t>EXPENDITURE APPROACH, </a:t>
            </a:r>
            <a:r>
              <a:rPr lang="en-US" sz="1600" b="1" dirty="0"/>
              <a:t>RATE OF CHANGE IN VOLUME</a:t>
            </a:r>
            <a:r>
              <a:rPr lang="pt-PT" sz="1600" b="1" dirty="0" smtClean="0"/>
              <a:t>)</a:t>
            </a:r>
            <a:endParaRPr lang="pt-PT" sz="1050" b="1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22574" y="5922412"/>
            <a:ext cx="8729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PT" sz="1200" dirty="0" smtClean="0"/>
              <a:t>* </a:t>
            </a:r>
            <a:r>
              <a:rPr lang="pt-PT" sz="1200" dirty="0" err="1" smtClean="0"/>
              <a:t>At</a:t>
            </a:r>
            <a:r>
              <a:rPr lang="pt-PT" sz="1200" dirty="0" smtClean="0"/>
              <a:t> </a:t>
            </a:r>
            <a:r>
              <a:rPr lang="pt-PT" sz="1200" dirty="0" err="1" smtClean="0"/>
              <a:t>the</a:t>
            </a:r>
            <a:r>
              <a:rPr lang="pt-PT" sz="1200" dirty="0" smtClean="0"/>
              <a:t> </a:t>
            </a:r>
            <a:r>
              <a:rPr lang="pt-PT" sz="1200" dirty="0" err="1" smtClean="0"/>
              <a:t>present</a:t>
            </a:r>
            <a:r>
              <a:rPr lang="pt-PT" sz="1200" dirty="0" smtClean="0"/>
              <a:t> date, </a:t>
            </a:r>
            <a:r>
              <a:rPr lang="pt-PT" sz="1200" dirty="0" err="1" smtClean="0"/>
              <a:t>this</a:t>
            </a:r>
            <a:r>
              <a:rPr lang="pt-PT" sz="1200" dirty="0" smtClean="0"/>
              <a:t> </a:t>
            </a:r>
            <a:r>
              <a:rPr lang="pt-PT" sz="1200" dirty="0" err="1" smtClean="0"/>
              <a:t>information</a:t>
            </a:r>
            <a:r>
              <a:rPr lang="pt-PT" sz="1200" dirty="0" smtClean="0"/>
              <a:t> </a:t>
            </a:r>
            <a:r>
              <a:rPr lang="pt-PT" sz="1200" dirty="0" err="1" smtClean="0"/>
              <a:t>refers</a:t>
            </a:r>
            <a:r>
              <a:rPr lang="pt-PT" sz="1200" dirty="0" smtClean="0"/>
              <a:t> </a:t>
            </a:r>
            <a:r>
              <a:rPr lang="pt-PT" sz="1200" dirty="0" err="1" smtClean="0"/>
              <a:t>only</a:t>
            </a:r>
            <a:r>
              <a:rPr lang="pt-PT" sz="1200" dirty="0" smtClean="0"/>
              <a:t> EU </a:t>
            </a:r>
            <a:r>
              <a:rPr lang="pt-PT" sz="1200" dirty="0"/>
              <a:t>27. </a:t>
            </a:r>
          </a:p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 err="1"/>
              <a:t>T</a:t>
            </a:r>
            <a:r>
              <a:rPr lang="pt-PT" sz="1200" dirty="0" err="1" smtClean="0"/>
              <a:t>able</a:t>
            </a:r>
            <a:r>
              <a:rPr lang="pt-PT" sz="1200" dirty="0" smtClean="0"/>
              <a:t> (a</a:t>
            </a:r>
            <a:r>
              <a:rPr lang="pt-PT" sz="1200" dirty="0"/>
              <a:t>) EUROSTAT (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[nama_10_gdp] </a:t>
            </a:r>
            <a:r>
              <a:rPr lang="pt-PT" sz="1200" dirty="0" err="1" smtClean="0"/>
              <a:t>and</a:t>
            </a:r>
            <a:r>
              <a:rPr lang="pt-PT" sz="1200" dirty="0" smtClean="0"/>
              <a:t> </a:t>
            </a:r>
            <a:r>
              <a:rPr lang="pt-PT" sz="1200" dirty="0" smtClean="0"/>
              <a:t>[namq_10_gdp</a:t>
            </a:r>
            <a:r>
              <a:rPr lang="pt-PT" sz="1200" dirty="0"/>
              <a:t>]; (b) INE, </a:t>
            </a:r>
            <a:r>
              <a:rPr lang="pt-PT" sz="1200" dirty="0" err="1" smtClean="0"/>
              <a:t>National</a:t>
            </a:r>
            <a:r>
              <a:rPr lang="pt-PT" sz="1200" dirty="0" smtClean="0"/>
              <a:t> </a:t>
            </a:r>
            <a:r>
              <a:rPr lang="pt-PT" sz="1200" dirty="0" err="1" smtClean="0"/>
              <a:t>accounts</a:t>
            </a:r>
            <a:r>
              <a:rPr lang="pt-PT" sz="1200" dirty="0" smtClean="0"/>
              <a:t> (</a:t>
            </a:r>
            <a:r>
              <a:rPr lang="pt-PT" sz="1200" dirty="0" err="1" smtClean="0"/>
              <a:t>reference</a:t>
            </a:r>
            <a:r>
              <a:rPr lang="pt-PT" sz="1200" dirty="0" smtClean="0"/>
              <a:t> </a:t>
            </a:r>
            <a:r>
              <a:rPr lang="pt-PT" sz="1200" dirty="0" err="1" smtClean="0"/>
              <a:t>year</a:t>
            </a:r>
            <a:r>
              <a:rPr lang="pt-PT" sz="1200" dirty="0" smtClean="0"/>
              <a:t>: </a:t>
            </a:r>
            <a:r>
              <a:rPr lang="pt-PT" sz="1200" dirty="0"/>
              <a:t>2016).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321417"/>
              </p:ext>
            </p:extLst>
          </p:nvPr>
        </p:nvGraphicFramePr>
        <p:xfrm>
          <a:off x="530775" y="1769806"/>
          <a:ext cx="8113256" cy="4094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658"/>
                <a:gridCol w="744387"/>
                <a:gridCol w="744387"/>
                <a:gridCol w="744387"/>
                <a:gridCol w="744387"/>
                <a:gridCol w="744387"/>
                <a:gridCol w="744387"/>
                <a:gridCol w="808138"/>
                <a:gridCol w="808138"/>
              </a:tblGrid>
              <a:tr h="394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2020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2018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34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dirty="0" smtClean="0">
                          <a:effectLst/>
                        </a:rPr>
                        <a:t>2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Q1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Q</a:t>
                      </a:r>
                      <a:r>
                        <a:rPr lang="en-US" sz="1100" dirty="0" smtClean="0">
                          <a:effectLst/>
                        </a:rPr>
                        <a:t>4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Q3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Q2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Q1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227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GDP (EU)* </a:t>
                      </a:r>
                      <a:r>
                        <a:rPr lang="en-US" sz="1000" dirty="0">
                          <a:effectLst/>
                        </a:rPr>
                        <a:t>(a)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-14,0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-2,5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2,8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7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GDP </a:t>
                      </a:r>
                      <a:r>
                        <a:rPr lang="en-US" sz="1000" dirty="0" err="1" smtClean="0">
                          <a:effectLst/>
                        </a:rPr>
                        <a:t>pps</a:t>
                      </a:r>
                      <a:r>
                        <a:rPr lang="en-US" sz="1000" dirty="0" smtClean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(PT) (b)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-16,3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-2,3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2,4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2,6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7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Domestic demand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-12,0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3,4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2.8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1572">
                <a:tc>
                  <a:txBody>
                    <a:bodyPr/>
                    <a:lstStyle/>
                    <a:p>
                      <a:pPr marL="1104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consumption expenditure of resident households</a:t>
                      </a:r>
                      <a:endParaRPr lang="pt-PT" sz="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-12,3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-0,7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2.0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2.5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4777">
                <a:tc>
                  <a:txBody>
                    <a:bodyPr/>
                    <a:lstStyle/>
                    <a:p>
                      <a:pPr marL="1104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government final consumption expenditure</a:t>
                      </a:r>
                      <a:endParaRPr lang="pt-PT" sz="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-10,8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-3,5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-2,0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8,2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9,6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11,4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6.6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716">
                <a:tc>
                  <a:txBody>
                    <a:bodyPr/>
                    <a:lstStyle/>
                    <a:p>
                      <a:pPr marL="1104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Gross capital</a:t>
                      </a:r>
                      <a:r>
                        <a:rPr lang="en-US" sz="900" baseline="0" dirty="0" smtClean="0">
                          <a:effectLst/>
                        </a:rPr>
                        <a:t> formation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-39,5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-5,1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2,6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4.5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7531">
                <a:tc>
                  <a:txBody>
                    <a:bodyPr/>
                    <a:lstStyle/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Gross </a:t>
                      </a:r>
                      <a:r>
                        <a:rPr lang="pt-PT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fixed</a:t>
                      </a:r>
                      <a:r>
                        <a:rPr lang="pt-PT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capital </a:t>
                      </a:r>
                      <a:r>
                        <a:rPr lang="pt-PT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</a:t>
                      </a:r>
                      <a:endParaRPr lang="pt-PT" sz="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-29,9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-2,5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3,6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4,9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7,1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9250">
                <a:tc>
                  <a:txBody>
                    <a:bodyPr/>
                    <a:lstStyle/>
                    <a:p>
                      <a:pPr marL="2032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Exports of goods (FOB) and services</a:t>
                      </a:r>
                      <a:endParaRPr lang="pt-PT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-16,3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-2,3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2,4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2,6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2726">
                <a:tc>
                  <a:txBody>
                    <a:bodyPr/>
                    <a:lstStyle/>
                    <a:p>
                      <a:pPr marL="20320" algn="just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Imports of goods (FOB) and services</a:t>
                      </a:r>
                      <a:endParaRPr lang="pt-PT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-12,0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-1,2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3,4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2.8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9250">
                <a:tc>
                  <a:txBody>
                    <a:bodyPr/>
                    <a:lstStyle/>
                    <a:p>
                      <a:pPr marL="20320" algn="just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External balance of goods and services as a % of GDP</a:t>
                      </a:r>
                      <a:endParaRPr lang="pt-PT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-12,3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-0,7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1,9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2,3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1,7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2,1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2.0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2.5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59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507" y="-349519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3" y="965059"/>
            <a:ext cx="86642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EMPLOYERS WHO APPLIED FOR THE SIMPLIFIED </a:t>
            </a:r>
            <a:r>
              <a:rPr lang="en-US" sz="1600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LAY-OFF BY REGION</a:t>
            </a:r>
            <a:endParaRPr lang="pt-PT" sz="16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09006" y="6350877"/>
            <a:ext cx="5313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: II/MTSSS, Social  </a:t>
            </a:r>
            <a:r>
              <a:rPr lang="pt-PT" sz="1200" dirty="0" err="1"/>
              <a:t>Security</a:t>
            </a:r>
            <a:r>
              <a:rPr lang="pt-PT" sz="1200" dirty="0"/>
              <a:t>  </a:t>
            </a:r>
            <a:r>
              <a:rPr lang="pt-PT" sz="1200" dirty="0" err="1"/>
              <a:t>Statistics</a:t>
            </a:r>
            <a:r>
              <a:rPr lang="pt-PT" sz="1200" dirty="0"/>
              <a:t> (www.gep.mtsss.gov.pt)</a:t>
            </a:r>
            <a:endParaRPr lang="pt-PT" sz="1200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522602"/>
              </p:ext>
            </p:extLst>
          </p:nvPr>
        </p:nvGraphicFramePr>
        <p:xfrm>
          <a:off x="140764" y="1319647"/>
          <a:ext cx="8893276" cy="5308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1483007" y="0"/>
            <a:ext cx="6741543" cy="793470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solidFill>
                  <a:schemeClr val="bg1"/>
                </a:solidFill>
                <a:latin typeface="Helvetica"/>
                <a:cs typeface="Helvetica"/>
              </a:rPr>
              <a:t>Exceptional support measures in the context of a pandemic </a:t>
            </a:r>
            <a:r>
              <a:rPr lang="pt-PT" sz="2600" b="1" dirty="0" smtClean="0">
                <a:solidFill>
                  <a:schemeClr val="bg1"/>
                </a:solidFill>
                <a:latin typeface="Helvetica"/>
                <a:cs typeface="Helvetica"/>
              </a:rPr>
              <a:t>(</a:t>
            </a:r>
            <a:r>
              <a:rPr lang="pt-PT" sz="2600" b="1" dirty="0">
                <a:solidFill>
                  <a:schemeClr val="bg1"/>
                </a:solidFill>
                <a:latin typeface="Helvetica"/>
                <a:cs typeface="Helvetica"/>
              </a:rPr>
              <a:t>covid-19)</a:t>
            </a:r>
          </a:p>
        </p:txBody>
      </p:sp>
    </p:spTree>
    <p:extLst>
      <p:ext uri="{BB962C8B-B14F-4D97-AF65-F5344CB8AC3E}">
        <p14:creationId xmlns:p14="http://schemas.microsoft.com/office/powerpoint/2010/main" val="68095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507" y="-349519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568466" y="857981"/>
            <a:ext cx="80378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EMPLOYERS WHO APPLIED FOR THE SIMPLIFIED </a:t>
            </a:r>
            <a:r>
              <a:rPr lang="en-US" sz="1600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LAY-OFF BY SIZE OF ENTERPRISE </a:t>
            </a:r>
            <a:endParaRPr lang="pt-PT" sz="16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09006" y="6350877"/>
            <a:ext cx="5313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: II/MTSSS, Social  </a:t>
            </a:r>
            <a:r>
              <a:rPr lang="pt-PT" sz="1200" dirty="0" err="1"/>
              <a:t>Security</a:t>
            </a:r>
            <a:r>
              <a:rPr lang="pt-PT" sz="1200" dirty="0"/>
              <a:t>  </a:t>
            </a:r>
            <a:r>
              <a:rPr lang="pt-PT" sz="1200" dirty="0" err="1"/>
              <a:t>Statistics</a:t>
            </a:r>
            <a:r>
              <a:rPr lang="pt-PT" sz="1200" dirty="0"/>
              <a:t> (www.gep.mtsss.gov.pt)</a:t>
            </a:r>
            <a:endParaRPr lang="pt-PT" sz="12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618341"/>
              </p:ext>
            </p:extLst>
          </p:nvPr>
        </p:nvGraphicFramePr>
        <p:xfrm>
          <a:off x="8260" y="1245681"/>
          <a:ext cx="8835560" cy="5047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483007" y="0"/>
            <a:ext cx="6741543" cy="793470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b="1" dirty="0">
                <a:solidFill>
                  <a:schemeClr val="bg1"/>
                </a:solidFill>
                <a:latin typeface="Helvetica"/>
                <a:cs typeface="Helvetica"/>
              </a:rPr>
              <a:t>Exceptional support measures in the context of a pandemic </a:t>
            </a:r>
            <a:r>
              <a:rPr lang="pt-PT" sz="2600" b="1" dirty="0" smtClean="0">
                <a:solidFill>
                  <a:schemeClr val="bg1"/>
                </a:solidFill>
                <a:latin typeface="Helvetica"/>
                <a:cs typeface="Helvetica"/>
              </a:rPr>
              <a:t>(</a:t>
            </a:r>
            <a:r>
              <a:rPr lang="pt-PT" sz="2600" b="1" dirty="0">
                <a:solidFill>
                  <a:schemeClr val="bg1"/>
                </a:solidFill>
                <a:latin typeface="Helvetica"/>
                <a:cs typeface="Helvetica"/>
              </a:rPr>
              <a:t>covid-19)</a:t>
            </a:r>
          </a:p>
        </p:txBody>
      </p:sp>
    </p:spTree>
    <p:extLst>
      <p:ext uri="{BB962C8B-B14F-4D97-AF65-F5344CB8AC3E}">
        <p14:creationId xmlns:p14="http://schemas.microsoft.com/office/powerpoint/2010/main" val="18480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5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9491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530774" y="857152"/>
            <a:ext cx="8007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EVOLUTION OF THE AVERAGE MONTHLY EARNINGS OF FULL-TIME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334008"/>
            <a:ext cx="4911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 </a:t>
            </a:r>
            <a:r>
              <a:rPr lang="pt-PT" sz="1200" dirty="0"/>
              <a:t>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6800259"/>
              </p:ext>
            </p:extLst>
          </p:nvPr>
        </p:nvGraphicFramePr>
        <p:xfrm>
          <a:off x="236858" y="1556018"/>
          <a:ext cx="8701088" cy="4429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ângulo 12"/>
          <p:cNvSpPr/>
          <p:nvPr/>
        </p:nvSpPr>
        <p:spPr>
          <a:xfrm>
            <a:off x="222532" y="1768193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25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5048" y="-115068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59275" y="187621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2" y="981091"/>
            <a:ext cx="87886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EVOLUTION OF THE AVERAGE MONTHLY BASIC REMUNERATION PLUS REGULAR INSTALMENTS OF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FULL-TIME EMPLOYEES 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334008"/>
            <a:ext cx="4911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10992"/>
              </p:ext>
            </p:extLst>
          </p:nvPr>
        </p:nvGraphicFramePr>
        <p:xfrm>
          <a:off x="236858" y="1731433"/>
          <a:ext cx="8701088" cy="4444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ângulo 12"/>
          <p:cNvSpPr/>
          <p:nvPr/>
        </p:nvSpPr>
        <p:spPr>
          <a:xfrm>
            <a:off x="222532" y="1931232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6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493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2" y="981091"/>
            <a:ext cx="8788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MONTHLY EARNINGS OF FULL-TIME EMPLOYEES</a:t>
            </a:r>
            <a:r>
              <a:rPr lang="pt-PT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REGION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334008"/>
            <a:ext cx="4911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sp>
        <p:nvSpPr>
          <p:cNvPr id="13" name="Rectângulo 12"/>
          <p:cNvSpPr/>
          <p:nvPr/>
        </p:nvSpPr>
        <p:spPr>
          <a:xfrm>
            <a:off x="8245653" y="5916525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616876"/>
              </p:ext>
            </p:extLst>
          </p:nvPr>
        </p:nvGraphicFramePr>
        <p:xfrm>
          <a:off x="60382" y="1547811"/>
          <a:ext cx="8301953" cy="4786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3950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493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2" y="981091"/>
            <a:ext cx="8788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MONTHLY EARNINGS OF FULL-TIME EMPLOYEES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SEX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334008"/>
            <a:ext cx="4911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3915819"/>
              </p:ext>
            </p:extLst>
          </p:nvPr>
        </p:nvGraphicFramePr>
        <p:xfrm>
          <a:off x="1033811" y="1589183"/>
          <a:ext cx="7107181" cy="4761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ângulo 11"/>
          <p:cNvSpPr/>
          <p:nvPr/>
        </p:nvSpPr>
        <p:spPr>
          <a:xfrm>
            <a:off x="753306" y="2123768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1692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530774" y="1105011"/>
            <a:ext cx="8043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JOB OFFERS BY REGION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(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Situation at the end of the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month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95641" y="63283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Fonte: IEFP, </a:t>
            </a:r>
            <a:r>
              <a:rPr lang="pt-PT" sz="1200" dirty="0" smtClean="0"/>
              <a:t>Labour </a:t>
            </a:r>
            <a:r>
              <a:rPr lang="pt-PT" sz="1200" dirty="0" err="1" smtClean="0"/>
              <a:t>Market</a:t>
            </a:r>
            <a:endParaRPr lang="pt-PT" sz="12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547009" y="54886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indent="442913" algn="l"/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Job </a:t>
            </a:r>
            <a:r>
              <a:rPr lang="pt-PT" sz="2100" b="1" dirty="0" err="1">
                <a:solidFill>
                  <a:schemeClr val="bg1"/>
                </a:solidFill>
                <a:latin typeface="Helvetica"/>
                <a:cs typeface="Helvetica"/>
              </a:rPr>
              <a:t>o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ffers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9222770"/>
              </p:ext>
            </p:extLst>
          </p:nvPr>
        </p:nvGraphicFramePr>
        <p:xfrm>
          <a:off x="247151" y="1730896"/>
          <a:ext cx="8680502" cy="4445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102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1540"/>
            <a:ext cx="9466053" cy="70995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3" name="Title 1"/>
          <p:cNvSpPr txBox="1">
            <a:spLocks/>
          </p:cNvSpPr>
          <p:nvPr/>
        </p:nvSpPr>
        <p:spPr>
          <a:xfrm>
            <a:off x="920567" y="-241540"/>
            <a:ext cx="8452903" cy="1198913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sz="24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r>
              <a:rPr lang="pt-PT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>    </a:t>
            </a:r>
            <a:r>
              <a:rPr lang="pt-PT" sz="3200" b="1" dirty="0" smtClean="0">
                <a:solidFill>
                  <a:schemeClr val="bg1"/>
                </a:solidFill>
                <a:latin typeface="Helvetica"/>
                <a:cs typeface="Helvetica"/>
              </a:rPr>
              <a:t>CENTRE FOR LABOUR RELATIONS</a:t>
            </a:r>
            <a:endParaRPr lang="pt-PT" sz="2400" b="1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920568" y="1822361"/>
            <a:ext cx="7624916" cy="3501807"/>
          </a:xfrm>
        </p:spPr>
        <p:txBody>
          <a:bodyPr>
            <a:normAutofit/>
          </a:bodyPr>
          <a:lstStyle/>
          <a:p>
            <a:r>
              <a:rPr lang="pt-PT" sz="3600" dirty="0" smtClean="0">
                <a:solidFill>
                  <a:schemeClr val="accent5">
                    <a:lumMod val="50000"/>
                  </a:schemeClr>
                </a:solidFill>
              </a:rPr>
              <a:t>More </a:t>
            </a:r>
            <a:r>
              <a:rPr lang="pt-PT" sz="3600" dirty="0" err="1" smtClean="0">
                <a:solidFill>
                  <a:schemeClr val="accent5">
                    <a:lumMod val="50000"/>
                  </a:schemeClr>
                </a:solidFill>
              </a:rPr>
              <a:t>information</a:t>
            </a:r>
            <a:r>
              <a:rPr lang="pt-PT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PT" sz="3600" dirty="0" err="1" smtClean="0">
                <a:solidFill>
                  <a:schemeClr val="accent5">
                    <a:lumMod val="50000"/>
                  </a:schemeClr>
                </a:solidFill>
              </a:rPr>
              <a:t>at</a:t>
            </a:r>
            <a:endParaRPr lang="pt-PT" sz="4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PT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pt-PT" sz="4400" b="1" dirty="0" smtClean="0">
                <a:solidFill>
                  <a:schemeClr val="accent5">
                    <a:lumMod val="50000"/>
                  </a:schemeClr>
                </a:solidFill>
              </a:rPr>
              <a:t>www.crlaborais.pt</a:t>
            </a:r>
            <a:endParaRPr lang="pt-PT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6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444" y="-376404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36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0" name="Retângulo 9"/>
          <p:cNvSpPr/>
          <p:nvPr/>
        </p:nvSpPr>
        <p:spPr>
          <a:xfrm>
            <a:off x="530775" y="974040"/>
            <a:ext cx="7500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1600" b="1" dirty="0" err="1"/>
              <a:t>Harmonised</a:t>
            </a:r>
            <a:r>
              <a:rPr lang="en-US" sz="1600" b="1" dirty="0"/>
              <a:t> Index of Consumer </a:t>
            </a:r>
            <a:r>
              <a:rPr lang="en-US" sz="1600" b="1" dirty="0" smtClean="0"/>
              <a:t>Prices  </a:t>
            </a:r>
            <a:r>
              <a:rPr lang="pt-PT" sz="1600" b="1" dirty="0" smtClean="0"/>
              <a:t>– </a:t>
            </a:r>
            <a:r>
              <a:rPr lang="pt-PT" sz="1600" b="1" dirty="0" err="1" smtClean="0"/>
              <a:t>Annual</a:t>
            </a:r>
            <a:r>
              <a:rPr lang="pt-PT" sz="1600" b="1" dirty="0" smtClean="0"/>
              <a:t> </a:t>
            </a:r>
            <a:r>
              <a:rPr lang="pt-PT" sz="1600" b="1" dirty="0"/>
              <a:t>rate </a:t>
            </a:r>
            <a:r>
              <a:rPr lang="pt-PT" sz="1600" b="1" dirty="0" err="1"/>
              <a:t>of</a:t>
            </a:r>
            <a:r>
              <a:rPr lang="pt-PT" sz="1600" b="1" dirty="0"/>
              <a:t> </a:t>
            </a:r>
            <a:r>
              <a:rPr lang="pt-PT" sz="1600" b="1" dirty="0" err="1" smtClean="0"/>
              <a:t>change</a:t>
            </a:r>
            <a:r>
              <a:rPr lang="pt-PT" sz="1600" b="1" dirty="0" smtClean="0"/>
              <a:t> (</a:t>
            </a:r>
            <a:r>
              <a:rPr lang="pt-PT" sz="1600" b="1" dirty="0" err="1" smtClean="0"/>
              <a:t>Monthly</a:t>
            </a:r>
            <a:r>
              <a:rPr lang="pt-PT" sz="1600" b="1" dirty="0" smtClean="0"/>
              <a:t> data)</a:t>
            </a:r>
            <a:endParaRPr lang="pt-PT" sz="1600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975640" y="6324528"/>
            <a:ext cx="4437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/>
              <a:t>EUROSTAT, 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</a:t>
            </a:r>
            <a:r>
              <a:rPr lang="pt-PT" sz="1200" dirty="0" err="1"/>
              <a:t>prc_hicp_manr</a:t>
            </a:r>
            <a:r>
              <a:rPr lang="pt-PT" sz="1200" dirty="0"/>
              <a:t>].</a:t>
            </a:r>
          </a:p>
        </p:txBody>
      </p:sp>
      <p:graphicFrame>
        <p:nvGraphicFramePr>
          <p:cNvPr id="15" name="Chart 4"/>
          <p:cNvGraphicFramePr/>
          <p:nvPr>
            <p:extLst>
              <p:ext uri="{D42A27DB-BD31-4B8C-83A1-F6EECF244321}">
                <p14:modId xmlns:p14="http://schemas.microsoft.com/office/powerpoint/2010/main" val="1775540126"/>
              </p:ext>
            </p:extLst>
          </p:nvPr>
        </p:nvGraphicFramePr>
        <p:xfrm>
          <a:off x="1165122" y="1828800"/>
          <a:ext cx="6866597" cy="4370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2303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444" y="-376404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36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graphicFrame>
        <p:nvGraphicFramePr>
          <p:cNvPr id="11" name="Chart 5"/>
          <p:cNvGraphicFramePr/>
          <p:nvPr>
            <p:extLst>
              <p:ext uri="{D42A27DB-BD31-4B8C-83A1-F6EECF244321}">
                <p14:modId xmlns:p14="http://schemas.microsoft.com/office/powerpoint/2010/main" val="3768627394"/>
              </p:ext>
            </p:extLst>
          </p:nvPr>
        </p:nvGraphicFramePr>
        <p:xfrm>
          <a:off x="1208689" y="1742807"/>
          <a:ext cx="6976666" cy="4375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975640" y="6324528"/>
            <a:ext cx="4437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</a:t>
            </a:r>
            <a:r>
              <a:rPr lang="pt-PT" sz="1200" dirty="0"/>
              <a:t>EUROSTAT, 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</a:t>
            </a:r>
            <a:r>
              <a:rPr lang="pt-PT" sz="1200" dirty="0" err="1"/>
              <a:t>prc_hicp_manr</a:t>
            </a:r>
            <a:r>
              <a:rPr lang="pt-PT" sz="1200" dirty="0"/>
              <a:t>].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836930" y="997601"/>
            <a:ext cx="7500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1600" b="1" dirty="0" err="1"/>
              <a:t>Harmonised</a:t>
            </a:r>
            <a:r>
              <a:rPr lang="en-US" sz="1600" b="1" dirty="0"/>
              <a:t> Index of Consumer </a:t>
            </a:r>
            <a:r>
              <a:rPr lang="en-US" sz="1600" b="1" dirty="0" smtClean="0"/>
              <a:t>Prices  </a:t>
            </a:r>
            <a:r>
              <a:rPr lang="pt-PT" sz="1600" b="1" dirty="0" smtClean="0"/>
              <a:t>– </a:t>
            </a:r>
            <a:r>
              <a:rPr lang="pt-PT" sz="1600" b="1" dirty="0" err="1" smtClean="0"/>
              <a:t>Annual</a:t>
            </a:r>
            <a:r>
              <a:rPr lang="pt-PT" sz="1600" b="1" dirty="0" smtClean="0"/>
              <a:t> </a:t>
            </a:r>
            <a:r>
              <a:rPr lang="pt-PT" sz="1600" b="1" dirty="0"/>
              <a:t>rate </a:t>
            </a:r>
            <a:r>
              <a:rPr lang="pt-PT" sz="1600" b="1" dirty="0" err="1"/>
              <a:t>of</a:t>
            </a:r>
            <a:r>
              <a:rPr lang="pt-PT" sz="1600" b="1" dirty="0"/>
              <a:t> </a:t>
            </a:r>
            <a:r>
              <a:rPr lang="pt-PT" sz="1600" b="1" dirty="0" err="1" smtClean="0"/>
              <a:t>change</a:t>
            </a:r>
            <a:r>
              <a:rPr lang="pt-PT" sz="1600" b="1" dirty="0" smtClean="0"/>
              <a:t> (</a:t>
            </a:r>
            <a:r>
              <a:rPr lang="pt-PT" sz="1600" b="1" dirty="0" err="1" smtClean="0"/>
              <a:t>Monthly</a:t>
            </a:r>
            <a:r>
              <a:rPr lang="pt-PT" sz="1600" b="1" dirty="0" smtClean="0"/>
              <a:t> data)</a:t>
            </a:r>
            <a:endParaRPr lang="pt-PT" sz="1600" b="1" dirty="0"/>
          </a:p>
        </p:txBody>
      </p:sp>
    </p:spTree>
    <p:extLst>
      <p:ext uri="{BB962C8B-B14F-4D97-AF65-F5344CB8AC3E}">
        <p14:creationId xmlns:p14="http://schemas.microsoft.com/office/powerpoint/2010/main" val="11970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4135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36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graphicFrame>
        <p:nvGraphicFramePr>
          <p:cNvPr id="14" name="Chart 6"/>
          <p:cNvGraphicFramePr/>
          <p:nvPr>
            <p:extLst>
              <p:ext uri="{D42A27DB-BD31-4B8C-83A1-F6EECF244321}">
                <p14:modId xmlns:p14="http://schemas.microsoft.com/office/powerpoint/2010/main" val="399477037"/>
              </p:ext>
            </p:extLst>
          </p:nvPr>
        </p:nvGraphicFramePr>
        <p:xfrm>
          <a:off x="799977" y="1692027"/>
          <a:ext cx="7503365" cy="4522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975640" y="6324528"/>
            <a:ext cx="4437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</a:t>
            </a:r>
            <a:r>
              <a:rPr lang="pt-PT" sz="1200" dirty="0"/>
              <a:t>EUROSTAT, 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</a:t>
            </a:r>
            <a:r>
              <a:rPr lang="pt-PT" sz="1200" dirty="0" err="1"/>
              <a:t>prc_hicp_manr</a:t>
            </a:r>
            <a:r>
              <a:rPr lang="pt-PT" sz="1200" dirty="0"/>
              <a:t>].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30775" y="974040"/>
            <a:ext cx="7500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1600" b="1" dirty="0" err="1"/>
              <a:t>Harmonised</a:t>
            </a:r>
            <a:r>
              <a:rPr lang="en-US" sz="1600" b="1" dirty="0"/>
              <a:t> Index of Consumer </a:t>
            </a:r>
            <a:r>
              <a:rPr lang="en-US" sz="1600" b="1" dirty="0" smtClean="0"/>
              <a:t>Prices  </a:t>
            </a:r>
            <a:r>
              <a:rPr lang="pt-PT" sz="1600" b="1" dirty="0" smtClean="0"/>
              <a:t>– </a:t>
            </a:r>
            <a:r>
              <a:rPr lang="pt-PT" sz="1600" b="1" dirty="0" err="1" smtClean="0"/>
              <a:t>Annual</a:t>
            </a:r>
            <a:r>
              <a:rPr lang="pt-PT" sz="1600" b="1" dirty="0" smtClean="0"/>
              <a:t> </a:t>
            </a:r>
            <a:r>
              <a:rPr lang="pt-PT" sz="1600" b="1" dirty="0"/>
              <a:t>rate </a:t>
            </a:r>
            <a:r>
              <a:rPr lang="pt-PT" sz="1600" b="1" dirty="0" err="1"/>
              <a:t>of</a:t>
            </a:r>
            <a:r>
              <a:rPr lang="pt-PT" sz="1600" b="1" dirty="0"/>
              <a:t> </a:t>
            </a:r>
            <a:r>
              <a:rPr lang="pt-PT" sz="1600" b="1" dirty="0" err="1" smtClean="0"/>
              <a:t>change</a:t>
            </a:r>
            <a:r>
              <a:rPr lang="pt-PT" sz="1600" b="1" dirty="0" smtClean="0"/>
              <a:t> (</a:t>
            </a:r>
            <a:r>
              <a:rPr lang="pt-PT" sz="1600" b="1" dirty="0" err="1" smtClean="0"/>
              <a:t>Monthly</a:t>
            </a:r>
            <a:r>
              <a:rPr lang="pt-PT" sz="1600" b="1" dirty="0" smtClean="0"/>
              <a:t> data)</a:t>
            </a:r>
            <a:endParaRPr lang="pt-PT" sz="1600" b="1" dirty="0"/>
          </a:p>
        </p:txBody>
      </p:sp>
    </p:spTree>
    <p:extLst>
      <p:ext uri="{BB962C8B-B14F-4D97-AF65-F5344CB8AC3E}">
        <p14:creationId xmlns:p14="http://schemas.microsoft.com/office/powerpoint/2010/main" val="227425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786" y="-191038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724020" y="1134981"/>
            <a:ext cx="7726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Active, inactive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employed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</a:t>
            </a:r>
            <a:r>
              <a:rPr lang="pt-PT" sz="1200" dirty="0"/>
              <a:t>INE, </a:t>
            </a:r>
            <a:r>
              <a:rPr lang="pt-PT" sz="1200" dirty="0"/>
              <a:t>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graphicFrame>
        <p:nvGraphicFramePr>
          <p:cNvPr id="19" name="Grá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2042713"/>
              </p:ext>
            </p:extLst>
          </p:nvPr>
        </p:nvGraphicFramePr>
        <p:xfrm>
          <a:off x="245217" y="1755058"/>
          <a:ext cx="8618563" cy="4771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364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786" y="-19103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1277008" y="1134981"/>
            <a:ext cx="6451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rate (as %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population aged 15 to 64</a:t>
            </a:r>
            <a:r>
              <a:rPr lang="pt-PT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735206"/>
              </p:ext>
            </p:extLst>
          </p:nvPr>
        </p:nvGraphicFramePr>
        <p:xfrm>
          <a:off x="409196" y="1504313"/>
          <a:ext cx="7816645" cy="5097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1001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786" y="-19103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graphicFrame>
        <p:nvGraphicFramePr>
          <p:cNvPr id="18" name="Grá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406358"/>
              </p:ext>
            </p:extLst>
          </p:nvPr>
        </p:nvGraphicFramePr>
        <p:xfrm>
          <a:off x="261937" y="1681734"/>
          <a:ext cx="8382093" cy="4923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0" name="Retângulo 15"/>
          <p:cNvSpPr/>
          <p:nvPr/>
        </p:nvSpPr>
        <p:spPr>
          <a:xfrm>
            <a:off x="1277008" y="1134981"/>
            <a:ext cx="6451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rate ( as %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population aged 15 to 64</a:t>
            </a:r>
            <a:r>
              <a:rPr lang="pt-PT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65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86" y="-368367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459630" y="975896"/>
            <a:ext cx="8023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BY TYPE OF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70626" y="6087410"/>
            <a:ext cx="86011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Note: *</a:t>
            </a:r>
            <a:r>
              <a:rPr lang="en-US" sz="1200" dirty="0"/>
              <a:t> Other contracts include seasonal, occasional and service contracts</a:t>
            </a:r>
            <a:r>
              <a:rPr lang="pt-PT" sz="1200" dirty="0" smtClean="0"/>
              <a:t>.</a:t>
            </a:r>
            <a:endParaRPr lang="pt-PT" sz="1200" dirty="0"/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3995081"/>
              </p:ext>
            </p:extLst>
          </p:nvPr>
        </p:nvGraphicFramePr>
        <p:xfrm>
          <a:off x="170626" y="1314450"/>
          <a:ext cx="8634161" cy="4850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170626" y="6364409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741209" y="-25815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556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6376</TotalTime>
  <Words>1122</Words>
  <Application>Microsoft Office PowerPoint</Application>
  <PresentationFormat>Apresentação no Ecrã (4:3)</PresentationFormat>
  <Paragraphs>354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27</vt:i4>
      </vt:variant>
    </vt:vector>
  </HeadingPairs>
  <TitlesOfParts>
    <vt:vector size="28" baseType="lpstr">
      <vt:lpstr>Office Theme</vt:lpstr>
      <vt:lpstr>Employment Report First half of 2020  Labour market key indicators   Lisbon, October 2020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4 Elementos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 COLETIVOS  RELATÓRIO N.º 2 / 2014</dc:title>
  <dc:creator>Ana</dc:creator>
  <cp:lastModifiedBy>Teresa Pina Amaro</cp:lastModifiedBy>
  <cp:revision>361</cp:revision>
  <cp:lastPrinted>2019-07-02T10:57:35Z</cp:lastPrinted>
  <dcterms:created xsi:type="dcterms:W3CDTF">2014-12-19T17:13:10Z</dcterms:created>
  <dcterms:modified xsi:type="dcterms:W3CDTF">2021-01-16T22:04:48Z</dcterms:modified>
</cp:coreProperties>
</file>